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473" r:id="rId5"/>
    <p:sldId id="258" r:id="rId6"/>
    <p:sldId id="483" r:id="rId7"/>
    <p:sldId id="802" r:id="rId8"/>
    <p:sldId id="871" r:id="rId9"/>
    <p:sldId id="872" r:id="rId10"/>
    <p:sldId id="576" r:id="rId11"/>
    <p:sldId id="574" r:id="rId12"/>
    <p:sldId id="561" r:id="rId13"/>
    <p:sldId id="806" r:id="rId14"/>
    <p:sldId id="870" r:id="rId15"/>
    <p:sldId id="803" r:id="rId16"/>
    <p:sldId id="621" r:id="rId17"/>
    <p:sldId id="816" r:id="rId18"/>
    <p:sldId id="569" r:id="rId19"/>
    <p:sldId id="586" r:id="rId20"/>
    <p:sldId id="807" r:id="rId21"/>
    <p:sldId id="815" r:id="rId22"/>
    <p:sldId id="855" r:id="rId23"/>
    <p:sldId id="853" r:id="rId24"/>
    <p:sldId id="854" r:id="rId25"/>
    <p:sldId id="856" r:id="rId26"/>
    <p:sldId id="857" r:id="rId27"/>
    <p:sldId id="851" r:id="rId28"/>
    <p:sldId id="577" r:id="rId29"/>
    <p:sldId id="573"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267DE9-2DF3-406B-9648-28B2C1E21DD3}">
          <p14:sldIdLst>
            <p14:sldId id="473"/>
            <p14:sldId id="258"/>
            <p14:sldId id="483"/>
            <p14:sldId id="802"/>
            <p14:sldId id="871"/>
            <p14:sldId id="872"/>
          </p14:sldIdLst>
        </p14:section>
        <p14:section name="Why skills development?" id="{EFA74070-5E45-46EF-A5EF-1B5541530A48}">
          <p14:sldIdLst>
            <p14:sldId id="576"/>
            <p14:sldId id="574"/>
            <p14:sldId id="561"/>
            <p14:sldId id="806"/>
            <p14:sldId id="870"/>
            <p14:sldId id="803"/>
            <p14:sldId id="621"/>
            <p14:sldId id="816"/>
            <p14:sldId id="569"/>
            <p14:sldId id="586"/>
            <p14:sldId id="807"/>
            <p14:sldId id="815"/>
            <p14:sldId id="855"/>
            <p14:sldId id="853"/>
            <p14:sldId id="854"/>
            <p14:sldId id="856"/>
            <p14:sldId id="857"/>
            <p14:sldId id="851"/>
          </p14:sldIdLst>
        </p14:section>
        <p14:section name="Back-up slides" id="{39DCDC13-7949-4292-9097-C2A7823169E3}">
          <p14:sldIdLst>
            <p14:sldId id="577"/>
            <p14:sldId id="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5A811-C645-81EC-4BDE-7939816A04CB}" name="EDDAIFI Majda, DEV/EMEA" initials="ED" userId="S::majda.eddaifi@oecd.org::076a0514-624d-4131-8e4a-6cace2651f24" providerId="AD"/>
  <p188:author id="{FBACB719-2AFA-3886-2812-F745AC34D5E2}" name="FRIEDERICI Nicolas, DEV/EMEA" initials="FD" userId="S::nicolas.friederici@oecd.org::72043a81-a64a-4d22-a357-7e58643ca970" providerId="AD"/>
  <p188:author id="{A2840930-B9DB-6D19-7F3E-AC03941153A3}" name="MINSAT Arthur, DEV/EMEA" initials="MD" userId="S::arthur.minsat@oecd.org::7166affa-4470-462a-b9ae-de339bf01e2a" providerId="AD"/>
  <p188:author id="{5F7C4F48-101E-5154-B4AC-CD347A0D60B4}" name="CINQUE Andrea, DEV/EMEA" initials="CD" userId="S::andrea.cinque@oecd.org::f97753bd-f918-4f8a-b9ca-ec46ed6f3ab4" providerId="AD"/>
  <p188:author id="{FDE8074B-2120-C79B-A81A-EBCA055186DE}" name="TAHIR Clementine, DEV/EMEA" initials="TD" userId="S::clementine.tahir@oecd.org::d431c072-1f95-4990-91ac-a25c8c92af10" providerId="AD"/>
  <p188:author id="{9403B753-893A-5F64-1003-8F0E968B6EBD}" name="SAINT MARTIN Elisa, DEV/EMEA" initials="SMED" userId="S::Elisa.SAINTMARTIN@oecd.org::1e749642-9bb8-434f-9d07-9a6b78f22058" providerId="AD"/>
  <p188:author id="{CD857F64-956A-95DC-9F60-B1C4FEA9BCF8}" name="TAHIR Clementine, DEV/EMEA" initials="TCD" userId="S::Clementine.TAHIR@oecd.org::d431c072-1f95-4990-91ac-a25c8c92af10" providerId="AD"/>
  <p188:author id="{0803F175-F650-99A4-6BB0-A4EC3DEAF27C}" name="CINQUE Andrea, DEV/EMEA" initials="CAD" userId="S::Andrea.CINQUE@oecd.org::f97753bd-f918-4f8a-b9ca-ec46ed6f3ab4" providerId="AD"/>
  <p188:author id="{47572580-78EF-147F-B6EC-6F805267C035}" name="CODA NUNZIANTE Ginevra, DEV/EMEA" initials="CNGD" userId="S::Ginevra.CODANUNZIANTE@oecd.org::eb8e691a-f826-4479-b63c-22e8eae8d3fa" providerId="AD"/>
  <p188:author id="{FCA32991-A4B8-6280-13C7-0311628743FC}" name="BRIN Melanie, DEV/EMEA" initials="BMD" userId="S::Melanie.BRIN@oecd.org::867bbc5a-9abd-4a4c-a677-39092ba0c80b" providerId="AD"/>
  <p188:author id="{0676FDA1-1EF2-92D0-851E-3381D1125044}" name="ALVAREZ Keiko" initials="AK" userId="ALVAREZ Keiko" providerId="None"/>
  <p188:author id="{EDC426A9-8F57-9A09-FB87-B2AE90575CE3}" name="ALVAREZ Keiko, DEV/EMEA" initials="AD" userId="S::keiko.alvarez@oecd.org::a5d86c8d-b67e-4ac7-826b-dd4e2e6b70a5" providerId="AD"/>
  <p188:author id="{773AEFAE-142C-4C5D-5D88-6E6803106F54}" name="EDDAIFI Majda, DEV/EMEA" initials="EMD" userId="S::Majda.EDDAIFI@oecd.org::076a0514-624d-4131-8e4a-6cace2651f24" providerId="AD"/>
  <p188:author id="{B39CC5C0-0E7A-7543-0607-B31D5CAC1527}" name="MINSAT Arthur, DEV/EMEA" initials="MAD" userId="S::Arthur.MINSAT@oecd.org::7166affa-4470-462a-b9ae-de339bf01e2a" providerId="AD"/>
  <p188:author id="{E66459C2-7C38-78C8-E393-1E877E6CE2E5}" name="FRIEDERICI Nicolas, DEV/EMEA" initials="FND" userId="S::Nicolas.FRIEDERICI@oecd.org::72043a81-a64a-4d22-a357-7e58643ca970" providerId="AD"/>
  <p188:author id="{C38800F3-A604-FFF9-0C8F-D2346E5E19AF}" name="ALVAREZ Keiko, DEV/EMEA" initials="AKD" userId="S::Keiko.ALVAREZ@oecd.org::a5d86c8d-b67e-4ac7-826b-dd4e2e6b70a5" providerId="AD"/>
  <p188:author id="{308F53FD-B27F-48BA-C4D2-B0E954C442BF}" name="BRIN Melanie, DEV/EMEA" initials="BD" userId="S::melanie.brin@oecd.org::867bbc5a-9abd-4a4c-a677-39092ba0c80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co NAPOLITANO" initials="FN" lastIdx="13" clrIdx="0">
    <p:extLst>
      <p:ext uri="{19B8F6BF-5375-455C-9EA6-DF929625EA0E}">
        <p15:presenceInfo xmlns:p15="http://schemas.microsoft.com/office/powerpoint/2012/main" userId="Francesco NAPOLITANO" providerId="None"/>
      </p:ext>
    </p:extLst>
  </p:cmAuthor>
  <p:cmAuthor id="2" name="MINSAT Arthur, DEV/EMEA" initials="MD" lastIdx="9" clrIdx="1">
    <p:extLst>
      <p:ext uri="{19B8F6BF-5375-455C-9EA6-DF929625EA0E}">
        <p15:presenceInfo xmlns:p15="http://schemas.microsoft.com/office/powerpoint/2012/main" userId="S::arthur.minsat@oecd.org::7166affa-4470-462a-b9ae-de339bf01e2a" providerId="AD"/>
      </p:ext>
    </p:extLst>
  </p:cmAuthor>
  <p:cmAuthor id="3" name="MARKLEY Sébastien, DEV/EMEA" initials="MD" lastIdx="1" clrIdx="2">
    <p:extLst>
      <p:ext uri="{19B8F6BF-5375-455C-9EA6-DF929625EA0E}">
        <p15:presenceInfo xmlns:p15="http://schemas.microsoft.com/office/powerpoint/2012/main" userId="S::sebastien.markley@oecd.org::74ac688a-45d0-43f4-a1e2-788f3f3d2efb" providerId="AD"/>
      </p:ext>
    </p:extLst>
  </p:cmAuthor>
  <p:cmAuthor id="4" name="MINSAT Arthur, DEV/GD/EMEA" initials="MAD" lastIdx="1" clrIdx="3">
    <p:extLst>
      <p:ext uri="{19B8F6BF-5375-455C-9EA6-DF929625EA0E}">
        <p15:presenceInfo xmlns:p15="http://schemas.microsoft.com/office/powerpoint/2012/main" userId="S-1-5-21-2146598497-832928401-1254845835-78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F3973D"/>
    <a:srgbClr val="32AF4C"/>
    <a:srgbClr val="10783D"/>
    <a:srgbClr val="1E78BD"/>
    <a:srgbClr val="31A9A8"/>
    <a:srgbClr val="E44832"/>
    <a:srgbClr val="579ED6"/>
    <a:srgbClr val="A12B7A"/>
    <a:srgbClr val="4AB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71BE9-C195-49A5-B3C7-E7E9FCA4AAAE}" v="2" dt="2024-09-18T06:28:04.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58" autoAdjust="0"/>
  </p:normalViewPr>
  <p:slideViewPr>
    <p:cSldViewPr snapToGrid="0">
      <p:cViewPr varScale="1">
        <p:scale>
          <a:sx n="92" d="100"/>
          <a:sy n="92" d="100"/>
        </p:scale>
        <p:origin x="127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DEV\Data\PUBLICATIONS%20AND%20COMMUNICATION%20MATERIALS\Dynamics%20of%20African%20Economies\2024\ENGLISH\FIGURES\Ch1%20charts_COMPLETE.xlsm"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main.oecd.org\sdataDEV\Data\PUBLICATIONS%20AND%20COMMUNICATION%20MATERIALS\Dynamics%20of%20African%20Economies\2024\ENGLISH\FIGURES\Ch3%20charts_COMPLETE.xlsm"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oleObject" Target="file:///\\main.oecd.org\sdataDEV\Data\PUBLICATIONS%20AND%20COMMUNICATION%20MATERIALS\Dynamics%20of%20African%20Economies\2024\ENGLISH\FIGURES\Ch1%20charts_COMPLETE.xlsm"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ain.oecd.org\sdataDEV\Data\PUBLICATIONS%20AND%20COMMUNICATION%20MATERIALS\Dynamics%20of%20African%20Economies\2024\ENGLISH\FIGURES\Ch1%20charts_COMPLETE.xlsm"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main.oecd.org\Homedir2\eddaifi_m\Desktop\EMEA\Prod%20graph%20africa%20us%20asia.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oecd-my.sharepoint.com/personal/noemie_maring_oecd_org/Documents/Desktop/PPT%20info%20point%20garph%20GDP%20growth.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main.oecd.org\sdataDEV\Data\PUBLICATIONS%20AND%20COMMUNICATION%20MATERIALS\Dynamics%20of%20African%20Economies\2024\ENGLISH\FIGURES\Ch1%20charts_COMPLETE.xlsm"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riederici_n\Downloads\Ch5%20charts_COMPLETE.xlsm"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riederici_n\Downloads\Ch5%20charts_COMPLETE.xlsm"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main.oecd.org\sdataDEV\Data\PUBLICATIONS%20AND%20COMMUNICATION%20MATERIALS\Dynamics%20of%20African%20Economies\2024\ENGLISH\FIGURES\Ch6%20charts_COMPLETE.xlsm"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fr-FR" sz="1800"/>
              <a:t>A. In trillion US dollars</a:t>
            </a:r>
            <a:endParaRPr lang="en-US" sz="1800"/>
          </a:p>
        </c:rich>
      </c:tx>
      <c:layout>
        <c:manualLayout>
          <c:xMode val="edge"/>
          <c:yMode val="edge"/>
          <c:x val="0.27386376712213234"/>
          <c:y val="0"/>
        </c:manualLayout>
      </c:layout>
      <c:overlay val="0"/>
      <c:spPr>
        <a:noFill/>
        <a:ln>
          <a:noFill/>
        </a:ln>
        <a:effectLst/>
      </c:spPr>
    </c:title>
    <c:autoTitleDeleted val="0"/>
    <c:plotArea>
      <c:layout>
        <c:manualLayout>
          <c:layoutTarget val="inner"/>
          <c:xMode val="edge"/>
          <c:yMode val="edge"/>
          <c:x val="9.925102880658436E-2"/>
          <c:y val="0.17498034591194969"/>
          <c:w val="0.88847736625514406"/>
          <c:h val="0.64497268692386478"/>
        </c:manualLayout>
      </c:layout>
      <c:barChart>
        <c:barDir val="col"/>
        <c:grouping val="clustered"/>
        <c:varyColors val="0"/>
        <c:ser>
          <c:idx val="1"/>
          <c:order val="0"/>
          <c:tx>
            <c:strRef>
              <c:f>'Fig 1.5'!$B$26</c:f>
              <c:strCache>
                <c:ptCount val="1"/>
                <c:pt idx="0">
                  <c:v>In trillion USD, 2019</c:v>
                </c:pt>
              </c:strCache>
            </c:strRef>
          </c:tx>
          <c:spPr>
            <a:solidFill>
              <a:srgbClr val="0B68AF"/>
            </a:solidFill>
            <a:ln w="25400">
              <a:noFill/>
            </a:ln>
          </c:spPr>
          <c:invertIfNegative val="0"/>
          <c:dPt>
            <c:idx val="0"/>
            <c:invertIfNegative val="0"/>
            <c:bubble3D val="0"/>
            <c:extLst>
              <c:ext xmlns:c16="http://schemas.microsoft.com/office/drawing/2014/chart" uri="{C3380CC4-5D6E-409C-BE32-E72D297353CC}">
                <c16:uniqueId val="{00000000-4992-406E-913E-C56C46BF3A55}"/>
              </c:ext>
            </c:extLst>
          </c:dPt>
          <c:dPt>
            <c:idx val="1"/>
            <c:invertIfNegative val="0"/>
            <c:bubble3D val="0"/>
            <c:spPr>
              <a:solidFill>
                <a:srgbClr val="00AAAD"/>
              </a:solidFill>
              <a:ln w="25400">
                <a:noFill/>
              </a:ln>
            </c:spPr>
            <c:extLst>
              <c:ext xmlns:c16="http://schemas.microsoft.com/office/drawing/2014/chart" uri="{C3380CC4-5D6E-409C-BE32-E72D297353CC}">
                <c16:uniqueId val="{00000002-4992-406E-913E-C56C46BF3A55}"/>
              </c:ext>
            </c:extLst>
          </c:dPt>
          <c:dPt>
            <c:idx val="2"/>
            <c:invertIfNegative val="0"/>
            <c:bubble3D val="0"/>
            <c:spPr>
              <a:solidFill>
                <a:srgbClr val="04736B"/>
              </a:solidFill>
              <a:ln w="25400">
                <a:noFill/>
              </a:ln>
            </c:spPr>
            <c:extLst>
              <c:ext xmlns:c16="http://schemas.microsoft.com/office/drawing/2014/chart" uri="{C3380CC4-5D6E-409C-BE32-E72D297353CC}">
                <c16:uniqueId val="{00000004-4992-406E-913E-C56C46BF3A55}"/>
              </c:ext>
            </c:extLst>
          </c:dPt>
          <c:dLbls>
            <c:dLbl>
              <c:idx val="0"/>
              <c:tx>
                <c:rich>
                  <a:bodyPr/>
                  <a:lstStyle/>
                  <a:p>
                    <a:r>
                      <a:rPr lang="en-US"/>
                      <a:t>154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92-406E-913E-C56C46BF3A55}"/>
                </c:ext>
              </c:extLst>
            </c:dLbl>
            <c:dLbl>
              <c:idx val="1"/>
              <c:tx>
                <c:rich>
                  <a:bodyPr/>
                  <a:lstStyle/>
                  <a:p>
                    <a:r>
                      <a:rPr lang="en-US"/>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92-406E-913E-C56C46BF3A55}"/>
                </c:ext>
              </c:extLst>
            </c:dLbl>
            <c:dLbl>
              <c:idx val="2"/>
              <c:tx>
                <c:rich>
                  <a:bodyPr/>
                  <a:lstStyle/>
                  <a:p>
                    <a:r>
                      <a:rPr lang="en-US"/>
                      <a:t>344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92-406E-913E-C56C46BF3A5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 1.5'!$A$27:$A$29</c:f>
              <c:strCache>
                <c:ptCount val="3"/>
                <c:pt idx="0">
                  <c:v>Africa</c:v>
                </c:pt>
                <c:pt idx="1">
                  <c:v>Latin America and the Caribbean (LAC)</c:v>
                </c:pt>
                <c:pt idx="2">
                  <c:v>Developing Asia</c:v>
                </c:pt>
              </c:strCache>
            </c:strRef>
          </c:cat>
          <c:val>
            <c:numRef>
              <c:f>'Fig 1.5'!$B$27:$B$29</c:f>
              <c:numCache>
                <c:formatCode>General</c:formatCode>
                <c:ptCount val="3"/>
                <c:pt idx="0">
                  <c:v>154</c:v>
                </c:pt>
                <c:pt idx="1">
                  <c:v>77</c:v>
                </c:pt>
                <c:pt idx="2">
                  <c:v>344</c:v>
                </c:pt>
              </c:numCache>
            </c:numRef>
          </c:val>
          <c:extLst>
            <c:ext xmlns:c16="http://schemas.microsoft.com/office/drawing/2014/chart" uri="{C3380CC4-5D6E-409C-BE32-E72D297353CC}">
              <c16:uniqueId val="{00000005-4992-406E-913E-C56C46BF3A55}"/>
            </c:ext>
          </c:extLst>
        </c:ser>
        <c:dLbls>
          <c:dLblPos val="outEnd"/>
          <c:showLegendKey val="0"/>
          <c:showVal val="1"/>
          <c:showCatName val="0"/>
          <c:showSerName val="0"/>
          <c:showPercent val="0"/>
          <c:showBubbleSize val="0"/>
        </c:dLbls>
        <c:gapWidth val="150"/>
        <c:overlap val="-27"/>
        <c:axId val="1874987072"/>
        <c:axId val="1705957536"/>
      </c:barChart>
      <c:catAx>
        <c:axId val="1874987072"/>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ffectLst/>
        </c:spPr>
        <c:txPr>
          <a:bodyPr rot="-60000000" vert="horz"/>
          <a:lstStyle/>
          <a:p>
            <a:pPr>
              <a:defRPr/>
            </a:pPr>
            <a:endParaRPr lang="es-ES"/>
          </a:p>
        </c:txPr>
        <c:crossAx val="1705957536"/>
        <c:crosses val="autoZero"/>
        <c:auto val="1"/>
        <c:lblAlgn val="ctr"/>
        <c:lblOffset val="0"/>
        <c:tickLblSkip val="1"/>
        <c:noMultiLvlLbl val="0"/>
      </c:catAx>
      <c:valAx>
        <c:axId val="1705957536"/>
        <c:scaling>
          <c:orientation val="minMax"/>
        </c:scaling>
        <c:delete val="0"/>
        <c:axPos val="l"/>
        <c:majorGridlines>
          <c:spPr>
            <a:ln w="9525" cmpd="sng">
              <a:solidFill>
                <a:srgbClr val="FFFFFF"/>
              </a:solidFill>
              <a:prstDash val="solid"/>
            </a:ln>
            <a:effectLst/>
          </c:spPr>
        </c:majorGridlines>
        <c:title>
          <c:tx>
            <c:rich>
              <a:bodyPr rot="0" vert="horz"/>
              <a:lstStyle/>
              <a:p>
                <a:pPr>
                  <a:defRPr b="0"/>
                </a:pPr>
                <a:r>
                  <a:rPr lang="fr-FR" b="0"/>
                  <a:t>USD trillion</a:t>
                </a:r>
                <a:endParaRPr lang="en-US" b="0"/>
              </a:p>
            </c:rich>
          </c:tx>
          <c:layout>
            <c:manualLayout>
              <c:xMode val="edge"/>
              <c:yMode val="edge"/>
              <c:x val="4.6952206581692638E-3"/>
              <c:y val="7.4118972746331238E-2"/>
            </c:manualLayout>
          </c:layout>
          <c:overlay val="0"/>
          <c:spPr>
            <a:noFill/>
            <a:ln>
              <a:noFill/>
            </a:ln>
            <a:effectLst/>
          </c:spPr>
        </c:title>
        <c:numFmt formatCode="General" sourceLinked="1"/>
        <c:majorTickMark val="in"/>
        <c:minorTickMark val="none"/>
        <c:tickLblPos val="nextTo"/>
        <c:spPr>
          <a:noFill/>
          <a:ln w="9525">
            <a:solidFill>
              <a:srgbClr val="000000"/>
            </a:solidFill>
            <a:prstDash val="solid"/>
          </a:ln>
          <a:effectLst/>
        </c:spPr>
        <c:txPr>
          <a:bodyPr rot="-60000000" vert="horz"/>
          <a:lstStyle/>
          <a:p>
            <a:pPr>
              <a:defRPr/>
            </a:pPr>
            <a:endParaRPr lang="es-ES"/>
          </a:p>
        </c:txPr>
        <c:crossAx val="1874987072"/>
        <c:crosses val="autoZero"/>
        <c:crossBetween val="between"/>
      </c:valAx>
      <c:spPr>
        <a:solidFill>
          <a:srgbClr val="EAEAEA"/>
        </a:solidFill>
        <a:ln>
          <a:noFill/>
        </a:ln>
        <a:effectLst/>
      </c:spPr>
    </c:plotArea>
    <c:plotVisOnly val="1"/>
    <c:dispBlanksAs val="gap"/>
    <c:showDLblsOverMax val="1"/>
    <c:extLst/>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800">
          <a:solidFill>
            <a:schemeClr val="bg2">
              <a:lumMod val="25000"/>
            </a:schemeClr>
          </a:solidFill>
          <a:latin typeface="Arial Narrow" panose="020B0606020202030204" pitchFamily="34" charset="0"/>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86498482379987E-2"/>
          <c:y val="0.25272385188955926"/>
          <c:w val="0.95195069269310595"/>
          <c:h val="0.34490783590075835"/>
        </c:manualLayout>
      </c:layout>
      <c:barChart>
        <c:barDir val="col"/>
        <c:grouping val="clustered"/>
        <c:varyColors val="0"/>
        <c:ser>
          <c:idx val="0"/>
          <c:order val="0"/>
          <c:tx>
            <c:strRef>
              <c:f>'fig 3.3'!$C$27</c:f>
              <c:strCache>
                <c:ptCount val="1"/>
                <c:pt idx="0">
                  <c:v>Years of schooling, population aged 15-64</c:v>
                </c:pt>
              </c:strCache>
            </c:strRef>
          </c:tx>
          <c:spPr>
            <a:solidFill>
              <a:srgbClr val="0B68AF"/>
            </a:solidFill>
            <a:ln>
              <a:noFill/>
            </a:ln>
            <a:effectLst/>
            <a:extLst>
              <a:ext uri="{91240B29-F687-4F45-9708-019B960494DF}">
                <a14:hiddenLine xmlns:a14="http://schemas.microsoft.com/office/drawing/2010/main">
                  <a:noFill/>
                </a14:hiddenLine>
              </a:ext>
            </a:extLst>
          </c:spPr>
          <c:invertIfNegative val="0"/>
          <c:dPt>
            <c:idx val="10"/>
            <c:invertIfNegative val="0"/>
            <c:bubble3D val="0"/>
            <c:spPr>
              <a:solidFill>
                <a:srgbClr val="00AAAD"/>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E148-4B18-A721-157D9FCD08E7}"/>
              </c:ext>
            </c:extLst>
          </c:dPt>
          <c:dPt>
            <c:idx val="11"/>
            <c:invertIfNegative val="0"/>
            <c:bubble3D val="0"/>
            <c:spPr>
              <a:solidFill>
                <a:srgbClr val="00AAAD"/>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E148-4B18-A721-157D9FCD08E7}"/>
              </c:ext>
            </c:extLst>
          </c:dPt>
          <c:cat>
            <c:strRef>
              <c:f>'fig 3.3'!$B$28:$B$39</c:f>
              <c:strCache>
                <c:ptCount val="12"/>
                <c:pt idx="0">
                  <c:v>Angola</c:v>
                </c:pt>
                <c:pt idx="1">
                  <c:v>Botswana</c:v>
                </c:pt>
                <c:pt idx="2">
                  <c:v>Eswatini</c:v>
                </c:pt>
                <c:pt idx="3">
                  <c:v>Lesotho</c:v>
                </c:pt>
                <c:pt idx="4">
                  <c:v>Malawi</c:v>
                </c:pt>
                <c:pt idx="5">
                  <c:v>Mozambique</c:v>
                </c:pt>
                <c:pt idx="6">
                  <c:v>Namibia</c:v>
                </c:pt>
                <c:pt idx="7">
                  <c:v>South Africa</c:v>
                </c:pt>
                <c:pt idx="8">
                  <c:v>Zambia</c:v>
                </c:pt>
                <c:pt idx="9">
                  <c:v>Zimbabwe</c:v>
                </c:pt>
                <c:pt idx="10">
                  <c:v>Southern Africa</c:v>
                </c:pt>
                <c:pt idx="11">
                  <c:v>Africa</c:v>
                </c:pt>
              </c:strCache>
            </c:strRef>
          </c:cat>
          <c:val>
            <c:numRef>
              <c:f>'fig 3.3'!$C$28:$C$39</c:f>
              <c:numCache>
                <c:formatCode>_(* #,##0.0_);_(* \(#,##0.0\);_(* "-"??_);_(@_)</c:formatCode>
                <c:ptCount val="12"/>
                <c:pt idx="1">
                  <c:v>10.58</c:v>
                </c:pt>
                <c:pt idx="2">
                  <c:v>6.46</c:v>
                </c:pt>
                <c:pt idx="3">
                  <c:v>6.88</c:v>
                </c:pt>
                <c:pt idx="4">
                  <c:v>5.41</c:v>
                </c:pt>
                <c:pt idx="5">
                  <c:v>4.22</c:v>
                </c:pt>
                <c:pt idx="6">
                  <c:v>6.88</c:v>
                </c:pt>
                <c:pt idx="7">
                  <c:v>10.47</c:v>
                </c:pt>
                <c:pt idx="8">
                  <c:v>8.3699999999999992</c:v>
                </c:pt>
                <c:pt idx="9">
                  <c:v>8.32</c:v>
                </c:pt>
                <c:pt idx="10">
                  <c:v>7.5100000000000007</c:v>
                </c:pt>
                <c:pt idx="11">
                  <c:v>6.7364864864864868</c:v>
                </c:pt>
              </c:numCache>
            </c:numRef>
          </c:val>
          <c:extLst>
            <c:ext xmlns:c16="http://schemas.microsoft.com/office/drawing/2014/chart" uri="{C3380CC4-5D6E-409C-BE32-E72D297353CC}">
              <c16:uniqueId val="{00000004-E148-4B18-A721-157D9FCD08E7}"/>
            </c:ext>
          </c:extLst>
        </c:ser>
        <c:dLbls>
          <c:showLegendKey val="0"/>
          <c:showVal val="0"/>
          <c:showCatName val="0"/>
          <c:showSerName val="0"/>
          <c:showPercent val="0"/>
          <c:showBubbleSize val="0"/>
        </c:dLbls>
        <c:gapWidth val="150"/>
        <c:overlap val="-27"/>
        <c:axId val="721644832"/>
        <c:axId val="278121184"/>
      </c:barChart>
      <c:lineChart>
        <c:grouping val="standard"/>
        <c:varyColors val="0"/>
        <c:ser>
          <c:idx val="1"/>
          <c:order val="1"/>
          <c:tx>
            <c:strRef>
              <c:f>'fig 3.3'!$D$27</c:f>
              <c:strCache>
                <c:ptCount val="1"/>
                <c:pt idx="0">
                  <c:v>Learning-adjusted years of schooling</c:v>
                </c:pt>
              </c:strCache>
            </c:strRef>
          </c:tx>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marker>
            <c:symbol val="diamond"/>
            <c:size val="5"/>
            <c:spPr>
              <a:solidFill>
                <a:srgbClr val="B0CB0A"/>
              </a:solidFill>
              <a:ln w="6350">
                <a:solidFill>
                  <a:srgbClr val="B0CB0A"/>
                </a:solidFill>
                <a:prstDash val="solid"/>
              </a:ln>
              <a:effectLst/>
            </c:spPr>
          </c:marker>
          <c:cat>
            <c:strRef>
              <c:f>'fig 3.3'!$B$28:$B$39</c:f>
              <c:strCache>
                <c:ptCount val="12"/>
                <c:pt idx="0">
                  <c:v>Angola</c:v>
                </c:pt>
                <c:pt idx="1">
                  <c:v>Botswana</c:v>
                </c:pt>
                <c:pt idx="2">
                  <c:v>Eswatini</c:v>
                </c:pt>
                <c:pt idx="3">
                  <c:v>Lesotho</c:v>
                </c:pt>
                <c:pt idx="4">
                  <c:v>Malawi</c:v>
                </c:pt>
                <c:pt idx="5">
                  <c:v>Mozambique</c:v>
                </c:pt>
                <c:pt idx="6">
                  <c:v>Namibia</c:v>
                </c:pt>
                <c:pt idx="7">
                  <c:v>South Africa</c:v>
                </c:pt>
                <c:pt idx="8">
                  <c:v>Zambia</c:v>
                </c:pt>
                <c:pt idx="9">
                  <c:v>Zimbabwe</c:v>
                </c:pt>
                <c:pt idx="10">
                  <c:v>Southern Africa</c:v>
                </c:pt>
                <c:pt idx="11">
                  <c:v>Africa</c:v>
                </c:pt>
              </c:strCache>
            </c:strRef>
          </c:cat>
          <c:val>
            <c:numRef>
              <c:f>'fig 3.3'!$D$28:$D$39</c:f>
              <c:numCache>
                <c:formatCode>_(* #,##0.0_);_(* \(#,##0.0\);_(* "-"??_);_(@_)</c:formatCode>
                <c:ptCount val="12"/>
                <c:pt idx="0">
                  <c:v>4.2349777</c:v>
                </c:pt>
                <c:pt idx="1">
                  <c:v>5.0830454999999999</c:v>
                </c:pt>
                <c:pt idx="2">
                  <c:v>4.5254297000000001</c:v>
                </c:pt>
                <c:pt idx="3">
                  <c:v>6.3140510000000001</c:v>
                </c:pt>
                <c:pt idx="4">
                  <c:v>5.5056523999999998</c:v>
                </c:pt>
                <c:pt idx="5">
                  <c:v>4.4717880000000001</c:v>
                </c:pt>
                <c:pt idx="6">
                  <c:v>6.1060650000000001</c:v>
                </c:pt>
                <c:pt idx="7">
                  <c:v>5.6034040000000003</c:v>
                </c:pt>
                <c:pt idx="8">
                  <c:v>5.0362929999999997</c:v>
                </c:pt>
                <c:pt idx="9">
                  <c:v>7.0066103999999996</c:v>
                </c:pt>
                <c:pt idx="10">
                  <c:v>5.3887316699999994</c:v>
                </c:pt>
                <c:pt idx="11">
                  <c:v>5.1474746521739139</c:v>
                </c:pt>
              </c:numCache>
            </c:numRef>
          </c:val>
          <c:smooth val="0"/>
          <c:extLst>
            <c:ext xmlns:c16="http://schemas.microsoft.com/office/drawing/2014/chart" uri="{C3380CC4-5D6E-409C-BE32-E72D297353CC}">
              <c16:uniqueId val="{00000005-E148-4B18-A721-157D9FCD08E7}"/>
            </c:ext>
          </c:extLst>
        </c:ser>
        <c:dLbls>
          <c:showLegendKey val="0"/>
          <c:showVal val="0"/>
          <c:showCatName val="0"/>
          <c:showSerName val="0"/>
          <c:showPercent val="0"/>
          <c:showBubbleSize val="0"/>
        </c:dLbls>
        <c:marker val="1"/>
        <c:smooth val="0"/>
        <c:axId val="721644832"/>
        <c:axId val="278121184"/>
      </c:lineChart>
      <c:catAx>
        <c:axId val="721644832"/>
        <c:scaling>
          <c:orientation val="minMax"/>
        </c:scaling>
        <c:delete val="0"/>
        <c:axPos val="b"/>
        <c:majorGridlines>
          <c:spPr>
            <a:ln w="9525" cap="flat" cmpd="sng" algn="ctr">
              <a:solidFill>
                <a:srgbClr val="FFFFFF"/>
              </a:solidFill>
              <a:prstDash val="solid"/>
              <a:round/>
            </a:ln>
            <a:effectLst/>
          </c:spPr>
        </c:majorGridlines>
        <c:title>
          <c:tx>
            <c:rich>
              <a:bodyPr rot="0" spcFirstLastPara="1" vertOverflow="ellipsis" vert="horz" wrap="square" anchor="ctr" anchorCtr="1"/>
              <a:lstStyle/>
              <a:p>
                <a:pPr>
                  <a:defRPr sz="1200" b="0" i="0" u="none" strike="noStrike" kern="1200" baseline="0">
                    <a:solidFill>
                      <a:srgbClr val="000000"/>
                    </a:solidFill>
                    <a:latin typeface="Arial Narrow" panose="020B0606020202030204" pitchFamily="34" charset="0"/>
                    <a:ea typeface="+mn-ea"/>
                    <a:cs typeface="+mn-cs"/>
                  </a:defRPr>
                </a:pPr>
                <a:r>
                  <a:rPr lang="en-GB">
                    <a:solidFill>
                      <a:srgbClr val="000000"/>
                    </a:solidFill>
                  </a:rPr>
                  <a:t>Average number of years</a:t>
                </a:r>
              </a:p>
            </c:rich>
          </c:tx>
          <c:layout>
            <c:manualLayout>
              <c:xMode val="edge"/>
              <c:yMode val="edge"/>
              <c:x val="7.5478098272568333E-3"/>
              <c:y val="0.1521013320007450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Narrow" panose="020B0606020202030204" pitchFamily="34" charset="0"/>
                  <a:ea typeface="+mn-ea"/>
                  <a:cs typeface="+mn-cs"/>
                </a:defRPr>
              </a:pPr>
              <a:endParaRPr lang="es-ES"/>
            </a:p>
          </c:txPr>
        </c:title>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1200" b="0" i="0" u="none" strike="noStrike" kern="1200" baseline="0">
                <a:solidFill>
                  <a:srgbClr val="000000"/>
                </a:solidFill>
                <a:latin typeface="Arial Narrow" panose="020B0606020202030204" pitchFamily="34" charset="0"/>
                <a:ea typeface="+mn-ea"/>
                <a:cs typeface="+mn-cs"/>
              </a:defRPr>
            </a:pPr>
            <a:endParaRPr lang="es-ES"/>
          </a:p>
        </c:txPr>
        <c:crossAx val="278121184"/>
        <c:crosses val="autoZero"/>
        <c:auto val="1"/>
        <c:lblAlgn val="ctr"/>
        <c:lblOffset val="0"/>
        <c:tickLblSkip val="1"/>
        <c:noMultiLvlLbl val="0"/>
      </c:catAx>
      <c:valAx>
        <c:axId val="278121184"/>
        <c:scaling>
          <c:orientation val="minMax"/>
        </c:scaling>
        <c:delete val="0"/>
        <c:axPos val="l"/>
        <c:majorGridlines>
          <c:spPr>
            <a:ln w="9525" cap="flat" cmpd="sng" algn="ctr">
              <a:solidFill>
                <a:srgbClr val="FFFFFF"/>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rgbClr val="000000"/>
                </a:solidFill>
                <a:latin typeface="Arial Narrow" panose="020B0606020202030204" pitchFamily="34" charset="0"/>
                <a:ea typeface="+mn-ea"/>
                <a:cs typeface="+mn-cs"/>
              </a:defRPr>
            </a:pPr>
            <a:endParaRPr lang="es-ES"/>
          </a:p>
        </c:txPr>
        <c:crossAx val="721644832"/>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latin typeface="Arial Narrow" panose="020B0606020202030204" pitchFamily="34" charset="0"/>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l">
              <a:defRPr sz="1800"/>
            </a:pPr>
            <a:r>
              <a:rPr lang="en-US" sz="1800"/>
              <a:t>B. Multiple of 2019 GDP</a:t>
            </a:r>
            <a:endParaRPr lang="en-GB" sz="1800"/>
          </a:p>
        </c:rich>
      </c:tx>
      <c:layout>
        <c:manualLayout>
          <c:xMode val="edge"/>
          <c:yMode val="edge"/>
          <c:x val="0.30609584179961435"/>
          <c:y val="3.1952804449843154E-3"/>
        </c:manualLayout>
      </c:layout>
      <c:overlay val="0"/>
      <c:spPr>
        <a:noFill/>
        <a:ln>
          <a:noFill/>
        </a:ln>
        <a:effectLst/>
      </c:spPr>
    </c:title>
    <c:autoTitleDeleted val="0"/>
    <c:plotArea>
      <c:layout>
        <c:manualLayout>
          <c:layoutTarget val="inner"/>
          <c:xMode val="edge"/>
          <c:yMode val="edge"/>
          <c:x val="9.925100823189581E-2"/>
          <c:y val="0.17151938352724747"/>
          <c:w val="0.88847736625514406"/>
          <c:h val="0.63858208046470954"/>
        </c:manualLayout>
      </c:layout>
      <c:barChart>
        <c:barDir val="col"/>
        <c:grouping val="clustered"/>
        <c:varyColors val="0"/>
        <c:ser>
          <c:idx val="1"/>
          <c:order val="0"/>
          <c:spPr>
            <a:solidFill>
              <a:srgbClr val="0B68AF"/>
            </a:solidFill>
            <a:ln w="25400">
              <a:noFill/>
            </a:ln>
          </c:spPr>
          <c:invertIfNegative val="0"/>
          <c:dPt>
            <c:idx val="0"/>
            <c:invertIfNegative val="0"/>
            <c:bubble3D val="0"/>
            <c:extLst>
              <c:ext xmlns:c16="http://schemas.microsoft.com/office/drawing/2014/chart" uri="{C3380CC4-5D6E-409C-BE32-E72D297353CC}">
                <c16:uniqueId val="{00000000-BD21-4D71-A012-680AC0126F35}"/>
              </c:ext>
            </c:extLst>
          </c:dPt>
          <c:dPt>
            <c:idx val="1"/>
            <c:invertIfNegative val="0"/>
            <c:bubble3D val="0"/>
            <c:spPr>
              <a:solidFill>
                <a:srgbClr val="00AAAD"/>
              </a:solidFill>
              <a:ln w="25400">
                <a:noFill/>
              </a:ln>
            </c:spPr>
            <c:extLst>
              <c:ext xmlns:c16="http://schemas.microsoft.com/office/drawing/2014/chart" uri="{C3380CC4-5D6E-409C-BE32-E72D297353CC}">
                <c16:uniqueId val="{00000002-BD21-4D71-A012-680AC0126F35}"/>
              </c:ext>
            </c:extLst>
          </c:dPt>
          <c:dPt>
            <c:idx val="2"/>
            <c:invertIfNegative val="0"/>
            <c:bubble3D val="0"/>
            <c:spPr>
              <a:solidFill>
                <a:srgbClr val="04736B"/>
              </a:solidFill>
              <a:ln w="25400">
                <a:noFill/>
              </a:ln>
            </c:spPr>
            <c:extLst>
              <c:ext xmlns:c16="http://schemas.microsoft.com/office/drawing/2014/chart" uri="{C3380CC4-5D6E-409C-BE32-E72D297353CC}">
                <c16:uniqueId val="{00000004-BD21-4D71-A012-680AC0126F35}"/>
              </c:ext>
            </c:extLst>
          </c:dPt>
          <c:dLbls>
            <c:dLbl>
              <c:idx val="0"/>
              <c:tx>
                <c:rich>
                  <a:bodyPr/>
                  <a:lstStyle/>
                  <a:p>
                    <a:r>
                      <a:rPr lang="en-US"/>
                      <a:t>22.51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21-4D71-A012-680AC0126F35}"/>
                </c:ext>
              </c:extLst>
            </c:dLbl>
            <c:dLbl>
              <c:idx val="1"/>
              <c:tx>
                <c:rich>
                  <a:bodyPr/>
                  <a:lstStyle/>
                  <a:p>
                    <a:r>
                      <a:rPr lang="en-US"/>
                      <a:t>7.59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D21-4D71-A012-680AC0126F35}"/>
                </c:ext>
              </c:extLst>
            </c:dLbl>
            <c:dLbl>
              <c:idx val="2"/>
              <c:tx>
                <c:rich>
                  <a:bodyPr/>
                  <a:lstStyle/>
                  <a:p>
                    <a:r>
                      <a:rPr lang="en-US"/>
                      <a:t>7.54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D21-4D71-A012-680AC0126F3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'Fig 1.5'!$A$20:$A$22</c:f>
              <c:strCache>
                <c:ptCount val="3"/>
                <c:pt idx="0">
                  <c:v>Africa</c:v>
                </c:pt>
                <c:pt idx="1">
                  <c:v>LAC</c:v>
                </c:pt>
                <c:pt idx="2">
                  <c:v>Developing Asia</c:v>
                </c:pt>
              </c:strCache>
            </c:strRef>
          </c:cat>
          <c:val>
            <c:numRef>
              <c:f>'Fig 1.5'!$B$20:$B$22</c:f>
              <c:numCache>
                <c:formatCode>General</c:formatCode>
                <c:ptCount val="3"/>
                <c:pt idx="0">
                  <c:v>22.51</c:v>
                </c:pt>
                <c:pt idx="1">
                  <c:v>7.59</c:v>
                </c:pt>
                <c:pt idx="2">
                  <c:v>7.54</c:v>
                </c:pt>
              </c:numCache>
            </c:numRef>
          </c:val>
          <c:extLst>
            <c:ext xmlns:c16="http://schemas.microsoft.com/office/drawing/2014/chart" uri="{C3380CC4-5D6E-409C-BE32-E72D297353CC}">
              <c16:uniqueId val="{00000005-BD21-4D71-A012-680AC0126F35}"/>
            </c:ext>
          </c:extLst>
        </c:ser>
        <c:dLbls>
          <c:dLblPos val="outEnd"/>
          <c:showLegendKey val="0"/>
          <c:showVal val="1"/>
          <c:showCatName val="0"/>
          <c:showSerName val="0"/>
          <c:showPercent val="0"/>
          <c:showBubbleSize val="0"/>
        </c:dLbls>
        <c:gapWidth val="150"/>
        <c:overlap val="-27"/>
        <c:axId val="431990719"/>
        <c:axId val="1148812159"/>
      </c:barChart>
      <c:catAx>
        <c:axId val="431990719"/>
        <c:scaling>
          <c:orientation val="minMax"/>
        </c:scaling>
        <c:delete val="0"/>
        <c:axPos val="b"/>
        <c:majorGridlines>
          <c:spPr>
            <a:ln w="9525" cmpd="sng">
              <a:solidFill>
                <a:srgbClr val="FFFFFF"/>
              </a:solidFill>
              <a:prstDash val="solid"/>
            </a:ln>
          </c:spPr>
        </c:majorGridlines>
        <c:title>
          <c:tx>
            <c:rich>
              <a:bodyPr/>
              <a:lstStyle/>
              <a:p>
                <a:pPr>
                  <a:defRPr b="0"/>
                </a:pPr>
                <a:r>
                  <a:rPr lang="en-GB" b="0"/>
                  <a:t>Multiple of 2019 GDP</a:t>
                </a:r>
              </a:p>
            </c:rich>
          </c:tx>
          <c:layout>
            <c:manualLayout>
              <c:xMode val="edge"/>
              <c:yMode val="edge"/>
              <c:x val="1.9146721738235646E-4"/>
              <c:y val="8.056710944363879E-2"/>
            </c:manualLayout>
          </c:layout>
          <c:overlay val="0"/>
        </c:title>
        <c:numFmt formatCode="General" sourceLinked="1"/>
        <c:majorTickMark val="in"/>
        <c:minorTickMark val="none"/>
        <c:tickLblPos val="low"/>
        <c:spPr>
          <a:noFill/>
          <a:ln w="9525">
            <a:solidFill>
              <a:srgbClr val="000000"/>
            </a:solidFill>
            <a:prstDash val="solid"/>
          </a:ln>
          <a:effectLst/>
        </c:spPr>
        <c:txPr>
          <a:bodyPr rot="-60000000" vert="horz"/>
          <a:lstStyle/>
          <a:p>
            <a:pPr>
              <a:defRPr/>
            </a:pPr>
            <a:endParaRPr lang="es-ES"/>
          </a:p>
        </c:txPr>
        <c:crossAx val="1148812159"/>
        <c:crosses val="autoZero"/>
        <c:auto val="1"/>
        <c:lblAlgn val="ctr"/>
        <c:lblOffset val="0"/>
        <c:tickLblSkip val="1"/>
        <c:noMultiLvlLbl val="0"/>
      </c:catAx>
      <c:valAx>
        <c:axId val="1148812159"/>
        <c:scaling>
          <c:orientation val="minMax"/>
          <c:max val="25"/>
        </c:scaling>
        <c:delete val="0"/>
        <c:axPos val="l"/>
        <c:majorGridlines>
          <c:spPr>
            <a:ln w="9525" cmpd="sng">
              <a:solidFill>
                <a:srgbClr val="FFFFFF"/>
              </a:solidFill>
              <a:prstDash val="solid"/>
            </a:ln>
            <a:effectLst/>
          </c:spPr>
        </c:majorGridlines>
        <c:numFmt formatCode="General" sourceLinked="0"/>
        <c:majorTickMark val="in"/>
        <c:minorTickMark val="none"/>
        <c:tickLblPos val="nextTo"/>
        <c:spPr>
          <a:noFill/>
          <a:ln w="9525">
            <a:solidFill>
              <a:srgbClr val="000000"/>
            </a:solidFill>
            <a:prstDash val="solid"/>
          </a:ln>
          <a:effectLst/>
        </c:spPr>
        <c:txPr>
          <a:bodyPr rot="-60000000" vert="horz"/>
          <a:lstStyle/>
          <a:p>
            <a:pPr>
              <a:defRPr/>
            </a:pPr>
            <a:endParaRPr lang="es-ES"/>
          </a:p>
        </c:txPr>
        <c:crossAx val="431990719"/>
        <c:crosses val="autoZero"/>
        <c:crossBetween val="between"/>
        <c:majorUnit val="5"/>
      </c:valAx>
      <c:spPr>
        <a:solidFill>
          <a:srgbClr val="EAEAEA"/>
        </a:solidFill>
        <a:ln>
          <a:noFill/>
        </a:ln>
        <a:effectLst/>
      </c:spPr>
    </c:plotArea>
    <c:plotVisOnly val="1"/>
    <c:dispBlanksAs val="gap"/>
    <c:showDLblsOverMax val="1"/>
    <c:extLst/>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800">
          <a:solidFill>
            <a:schemeClr val="bg2">
              <a:lumMod val="10000"/>
            </a:schemeClr>
          </a:solidFill>
          <a:latin typeface="Arial Narrow" panose="020B0606020202030204"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8838784977408302"/>
          <c:w val="0.98691174341245891"/>
          <c:h val="0.79674558641558169"/>
        </c:manualLayout>
      </c:layout>
      <c:barChart>
        <c:barDir val="col"/>
        <c:grouping val="clustered"/>
        <c:varyColors val="0"/>
        <c:ser>
          <c:idx val="0"/>
          <c:order val="0"/>
          <c:tx>
            <c:strRef>
              <c:f>'Fig 1.3'!$C$22</c:f>
              <c:strCache>
                <c:ptCount val="1"/>
                <c:pt idx="0">
                  <c:v>Years of schooling, population 15–64 years</c:v>
                </c:pt>
              </c:strCache>
            </c:strRef>
          </c:tx>
          <c:spPr>
            <a:solidFill>
              <a:srgbClr val="0B68AF"/>
            </a:solidFill>
            <a:ln>
              <a:noFill/>
            </a:ln>
            <a:effectLst/>
            <a:extLst>
              <a:ext uri="{91240B29-F687-4F45-9708-019B960494DF}">
                <a14:hiddenLine xmlns:a14="http://schemas.microsoft.com/office/drawing/2010/main">
                  <a:noFill/>
                </a14:hiddenLine>
              </a:ext>
            </a:extLst>
          </c:spPr>
          <c:invertIfNegative val="0"/>
          <c:cat>
            <c:strRef>
              <c:f>'Fig 1.3'!$B$23:$B$26</c:f>
              <c:strCache>
                <c:ptCount val="4"/>
                <c:pt idx="0">
                  <c:v>Africa</c:v>
                </c:pt>
                <c:pt idx="1">
                  <c:v>LAC</c:v>
                </c:pt>
                <c:pt idx="2">
                  <c:v>Developing Asia</c:v>
                </c:pt>
                <c:pt idx="3">
                  <c:v>High-income countries (no LAC)</c:v>
                </c:pt>
              </c:strCache>
            </c:strRef>
          </c:cat>
          <c:val>
            <c:numRef>
              <c:f>'Fig 1.3'!$C$23:$C$26</c:f>
              <c:numCache>
                <c:formatCode>_(* #,##0.0_);_(* \(#,##0.0\);_(* "-"??_);_(@_)</c:formatCode>
                <c:ptCount val="4"/>
                <c:pt idx="0">
                  <c:v>6.7</c:v>
                </c:pt>
                <c:pt idx="1">
                  <c:v>9.1999999999999993</c:v>
                </c:pt>
                <c:pt idx="2">
                  <c:v>8.4</c:v>
                </c:pt>
                <c:pt idx="3">
                  <c:v>11.5</c:v>
                </c:pt>
              </c:numCache>
            </c:numRef>
          </c:val>
          <c:extLst>
            <c:ext xmlns:c16="http://schemas.microsoft.com/office/drawing/2014/chart" uri="{C3380CC4-5D6E-409C-BE32-E72D297353CC}">
              <c16:uniqueId val="{00000000-2C8E-4E74-881E-EBE56BB932A7}"/>
            </c:ext>
          </c:extLst>
        </c:ser>
        <c:dLbls>
          <c:showLegendKey val="0"/>
          <c:showVal val="0"/>
          <c:showCatName val="0"/>
          <c:showSerName val="0"/>
          <c:showPercent val="0"/>
          <c:showBubbleSize val="0"/>
        </c:dLbls>
        <c:gapWidth val="150"/>
        <c:overlap val="-27"/>
        <c:axId val="74729455"/>
        <c:axId val="88406671"/>
      </c:barChart>
      <c:lineChart>
        <c:grouping val="standard"/>
        <c:varyColors val="0"/>
        <c:ser>
          <c:idx val="1"/>
          <c:order val="1"/>
          <c:tx>
            <c:strRef>
              <c:f>'Fig 1.3'!$D$22</c:f>
              <c:strCache>
                <c:ptCount val="1"/>
                <c:pt idx="0">
                  <c:v>Learning-adjusted mean years of schooling</c:v>
                </c:pt>
              </c:strCache>
            </c:strRef>
          </c:tx>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marker>
            <c:symbol val="diamond"/>
            <c:size val="12"/>
            <c:spPr>
              <a:solidFill>
                <a:srgbClr val="B0CB0A"/>
              </a:solidFill>
              <a:ln w="9525">
                <a:solidFill>
                  <a:srgbClr val="B0CB0A"/>
                </a:solidFill>
                <a:prstDash val="solid"/>
              </a:ln>
              <a:effectLst/>
            </c:spPr>
          </c:marker>
          <c:cat>
            <c:strRef>
              <c:f>'Fig 1.3'!$B$23:$B$26</c:f>
              <c:strCache>
                <c:ptCount val="4"/>
                <c:pt idx="0">
                  <c:v>Africa</c:v>
                </c:pt>
                <c:pt idx="1">
                  <c:v>LAC</c:v>
                </c:pt>
                <c:pt idx="2">
                  <c:v>Developing Asia</c:v>
                </c:pt>
                <c:pt idx="3">
                  <c:v>High-income countries (no LAC)</c:v>
                </c:pt>
              </c:strCache>
            </c:strRef>
          </c:cat>
          <c:val>
            <c:numRef>
              <c:f>'Fig 1.3'!$D$23:$D$26</c:f>
              <c:numCache>
                <c:formatCode>_(* #,##0.0_);_(* \(#,##0.0\);_(* "-"??_);_(@_)</c:formatCode>
                <c:ptCount val="4"/>
                <c:pt idx="0">
                  <c:v>5.0999999999999996</c:v>
                </c:pt>
                <c:pt idx="1">
                  <c:v>7.8</c:v>
                </c:pt>
                <c:pt idx="2">
                  <c:v>7.2</c:v>
                </c:pt>
                <c:pt idx="3">
                  <c:v>10.199999999999999</c:v>
                </c:pt>
              </c:numCache>
            </c:numRef>
          </c:val>
          <c:smooth val="0"/>
          <c:extLst>
            <c:ext xmlns:c16="http://schemas.microsoft.com/office/drawing/2014/chart" uri="{C3380CC4-5D6E-409C-BE32-E72D297353CC}">
              <c16:uniqueId val="{00000001-2C8E-4E74-881E-EBE56BB932A7}"/>
            </c:ext>
          </c:extLst>
        </c:ser>
        <c:dLbls>
          <c:showLegendKey val="0"/>
          <c:showVal val="0"/>
          <c:showCatName val="0"/>
          <c:showSerName val="0"/>
          <c:showPercent val="0"/>
          <c:showBubbleSize val="0"/>
        </c:dLbls>
        <c:marker val="1"/>
        <c:smooth val="0"/>
        <c:axId val="74729455"/>
        <c:axId val="88406671"/>
      </c:lineChart>
      <c:catAx>
        <c:axId val="74729455"/>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88406671"/>
        <c:crosses val="autoZero"/>
        <c:auto val="1"/>
        <c:lblAlgn val="ctr"/>
        <c:lblOffset val="0"/>
        <c:tickLblSkip val="1"/>
        <c:noMultiLvlLbl val="0"/>
      </c:catAx>
      <c:valAx>
        <c:axId val="88406671"/>
        <c:scaling>
          <c:orientation val="minMax"/>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r>
                  <a:rPr lang="en-GB" sz="1600"/>
                  <a:t>Average number of years</a:t>
                </a:r>
              </a:p>
            </c:rich>
          </c:tx>
          <c:layout>
            <c:manualLayout>
              <c:xMode val="edge"/>
              <c:yMode val="edge"/>
              <c:x val="6.0318232608990554E-3"/>
              <c:y val="0.1337991873641117"/>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74729455"/>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4.7528607065625256E-2"/>
          <c:y val="4.7688600424115379E-2"/>
          <c:w val="0.95247142182609346"/>
          <c:h val="7.4332819051677115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800" b="0" i="0" u="none" strike="noStrike" kern="1200" baseline="0">
              <a:solidFill>
                <a:schemeClr val="tx1">
                  <a:lumMod val="50000"/>
                </a:schemeClr>
              </a:solidFill>
              <a:latin typeface="Arial Narrow" panose="020B060602020203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800">
          <a:solidFill>
            <a:schemeClr val="tx1">
              <a:lumMod val="50000"/>
            </a:schemeClr>
          </a:solidFill>
          <a:latin typeface="Arial Narrow" panose="020B0606020202030204"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50000"/>
                  </a:schemeClr>
                </a:solidFill>
                <a:latin typeface="+mj-lt"/>
                <a:ea typeface="+mn-ea"/>
                <a:cs typeface="+mn-cs"/>
              </a:defRPr>
            </a:pPr>
            <a:r>
              <a:rPr lang="en-US" sz="1600"/>
              <a:t>Africa's productivity as a % of productivity in USA</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50000"/>
                </a:schemeClr>
              </a:solidFill>
              <a:latin typeface="+mj-lt"/>
              <a:ea typeface="+mn-ea"/>
              <a:cs typeface="+mn-cs"/>
            </a:defRPr>
          </a:pPr>
          <a:endParaRPr lang="es-ES"/>
        </a:p>
      </c:txPr>
    </c:title>
    <c:autoTitleDeleted val="0"/>
    <c:plotArea>
      <c:layout/>
      <c:lineChart>
        <c:grouping val="stacked"/>
        <c:varyColors val="0"/>
        <c:ser>
          <c:idx val="1"/>
          <c:order val="0"/>
          <c:spPr>
            <a:ln w="28575" cap="rnd">
              <a:solidFill>
                <a:schemeClr val="accent2"/>
              </a:solidFill>
              <a:round/>
            </a:ln>
            <a:effectLst/>
          </c:spPr>
          <c:marker>
            <c:symbol val="none"/>
          </c:marker>
          <c:cat>
            <c:numRef>
              <c:f>Sheet1!$B$2:$U$2</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Sheet1!$B$6:$U$6</c:f>
              <c:numCache>
                <c:formatCode>0%</c:formatCode>
                <c:ptCount val="20"/>
                <c:pt idx="0">
                  <c:v>0.21</c:v>
                </c:pt>
                <c:pt idx="1">
                  <c:v>0.21</c:v>
                </c:pt>
                <c:pt idx="2">
                  <c:v>0.22</c:v>
                </c:pt>
                <c:pt idx="3">
                  <c:v>0.22</c:v>
                </c:pt>
                <c:pt idx="4">
                  <c:v>0.21</c:v>
                </c:pt>
                <c:pt idx="5">
                  <c:v>0.21</c:v>
                </c:pt>
                <c:pt idx="6">
                  <c:v>0.19</c:v>
                </c:pt>
                <c:pt idx="7">
                  <c:v>0.21</c:v>
                </c:pt>
                <c:pt idx="8">
                  <c:v>0.2</c:v>
                </c:pt>
                <c:pt idx="9">
                  <c:v>0.2</c:v>
                </c:pt>
                <c:pt idx="10">
                  <c:v>0.19</c:v>
                </c:pt>
                <c:pt idx="11">
                  <c:v>0.2</c:v>
                </c:pt>
                <c:pt idx="12">
                  <c:v>0.2</c:v>
                </c:pt>
                <c:pt idx="13">
                  <c:v>0.2</c:v>
                </c:pt>
                <c:pt idx="14">
                  <c:v>0.19</c:v>
                </c:pt>
                <c:pt idx="15">
                  <c:v>0.19</c:v>
                </c:pt>
                <c:pt idx="16">
                  <c:v>0.18</c:v>
                </c:pt>
                <c:pt idx="17">
                  <c:v>0.18</c:v>
                </c:pt>
                <c:pt idx="18">
                  <c:v>0.18</c:v>
                </c:pt>
                <c:pt idx="19">
                  <c:v>0.18</c:v>
                </c:pt>
              </c:numCache>
            </c:numRef>
          </c:val>
          <c:smooth val="0"/>
          <c:extLst>
            <c:ext xmlns:c16="http://schemas.microsoft.com/office/drawing/2014/chart" uri="{C3380CC4-5D6E-409C-BE32-E72D297353CC}">
              <c16:uniqueId val="{00000000-50AA-4C30-A957-F1125561D77E}"/>
            </c:ext>
          </c:extLst>
        </c:ser>
        <c:dLbls>
          <c:showLegendKey val="0"/>
          <c:showVal val="0"/>
          <c:showCatName val="0"/>
          <c:showSerName val="0"/>
          <c:showPercent val="0"/>
          <c:showBubbleSize val="0"/>
        </c:dLbls>
        <c:smooth val="0"/>
        <c:axId val="776059231"/>
        <c:axId val="776087551"/>
      </c:lineChart>
      <c:catAx>
        <c:axId val="776059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j-lt"/>
                <a:ea typeface="+mn-ea"/>
                <a:cs typeface="+mn-cs"/>
              </a:defRPr>
            </a:pPr>
            <a:endParaRPr lang="es-ES"/>
          </a:p>
        </c:txPr>
        <c:crossAx val="776087551"/>
        <c:crosses val="autoZero"/>
        <c:auto val="1"/>
        <c:lblAlgn val="ctr"/>
        <c:lblOffset val="100"/>
        <c:noMultiLvlLbl val="0"/>
      </c:catAx>
      <c:valAx>
        <c:axId val="7760875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j-lt"/>
                <a:ea typeface="+mn-ea"/>
                <a:cs typeface="+mn-cs"/>
              </a:defRPr>
            </a:pPr>
            <a:endParaRPr lang="es-ES"/>
          </a:p>
        </c:txPr>
        <c:crossAx val="776059231"/>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50000"/>
            </a:schemeClr>
          </a:solidFill>
          <a:latin typeface="+mj-lt"/>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4561637025514"/>
          <c:y val="0.15735880108023512"/>
          <c:w val="0.8685833720886722"/>
          <c:h val="0.63470951707934586"/>
        </c:manualLayout>
      </c:layout>
      <c:lineChart>
        <c:grouping val="standard"/>
        <c:varyColors val="0"/>
        <c:ser>
          <c:idx val="2"/>
          <c:order val="2"/>
          <c:tx>
            <c:strRef>
              <c:f>Sheet3!$B$3</c:f>
              <c:strCache>
                <c:ptCount val="1"/>
                <c:pt idx="0">
                  <c:v>Africa</c:v>
                </c:pt>
              </c:strCache>
            </c:strRef>
          </c:tx>
          <c:spPr>
            <a:ln w="66675" cap="rnd">
              <a:solidFill>
                <a:schemeClr val="accent3"/>
              </a:solidFill>
              <a:round/>
            </a:ln>
            <a:effectLst/>
          </c:spPr>
          <c:marker>
            <c:symbol val="none"/>
          </c:marker>
          <c:cat>
            <c:numRef>
              <c:f>Sheet3!$C$2:$Y$2</c:f>
              <c:numCache>
                <c:formatCode>0_);\(0\)</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extLst/>
            </c:numRef>
          </c:cat>
          <c:val>
            <c:numRef>
              <c:f>Sheet3!$C$3:$Y$3</c:f>
              <c:numCache>
                <c:formatCode>#,##0.00_);\(#,##0.00\)</c:formatCode>
                <c:ptCount val="23"/>
                <c:pt idx="0">
                  <c:v>4.5082370940498704</c:v>
                </c:pt>
                <c:pt idx="1">
                  <c:v>4.9146129140816397</c:v>
                </c:pt>
                <c:pt idx="2">
                  <c:v>5.4382304092089901</c:v>
                </c:pt>
                <c:pt idx="3">
                  <c:v>5.9235437916015403</c:v>
                </c:pt>
                <c:pt idx="4">
                  <c:v>5.84683841440728</c:v>
                </c:pt>
                <c:pt idx="5">
                  <c:v>5.6212897103593802</c:v>
                </c:pt>
                <c:pt idx="6">
                  <c:v>6.0238726738861104</c:v>
                </c:pt>
                <c:pt idx="7">
                  <c:v>5.2097766794943396</c:v>
                </c:pt>
                <c:pt idx="8">
                  <c:v>2.96808014708275</c:v>
                </c:pt>
                <c:pt idx="9">
                  <c:v>5.9515130339568199</c:v>
                </c:pt>
                <c:pt idx="10">
                  <c:v>2.67936027532707</c:v>
                </c:pt>
                <c:pt idx="11">
                  <c:v>6.0529776867681102</c:v>
                </c:pt>
                <c:pt idx="12">
                  <c:v>3.64753647985563</c:v>
                </c:pt>
                <c:pt idx="13">
                  <c:v>3.7435071065511001</c:v>
                </c:pt>
                <c:pt idx="14">
                  <c:v>3.3789175694344502</c:v>
                </c:pt>
                <c:pt idx="15">
                  <c:v>2.2052185891263099</c:v>
                </c:pt>
                <c:pt idx="16">
                  <c:v>3.82000007641027</c:v>
                </c:pt>
                <c:pt idx="17">
                  <c:v>3.44462498112396</c:v>
                </c:pt>
                <c:pt idx="18">
                  <c:v>2.9375976257327601</c:v>
                </c:pt>
                <c:pt idx="19">
                  <c:v>-1.7528348974428001</c:v>
                </c:pt>
                <c:pt idx="20">
                  <c:v>4.8557330758519299</c:v>
                </c:pt>
                <c:pt idx="21">
                  <c:v>3.97954682829441</c:v>
                </c:pt>
                <c:pt idx="22">
                  <c:v>3.1713038645498202</c:v>
                </c:pt>
              </c:numCache>
              <c:extLst/>
            </c:numRef>
          </c:val>
          <c:smooth val="0"/>
          <c:extLst>
            <c:ext xmlns:c16="http://schemas.microsoft.com/office/drawing/2014/chart" uri="{C3380CC4-5D6E-409C-BE32-E72D297353CC}">
              <c16:uniqueId val="{00000000-8503-46BF-9ABF-DFCD8A9066FB}"/>
            </c:ext>
          </c:extLst>
        </c:ser>
        <c:ser>
          <c:idx val="3"/>
          <c:order val="3"/>
          <c:tx>
            <c:strRef>
              <c:f>Sheet3!$B$4</c:f>
              <c:strCache>
                <c:ptCount val="1"/>
                <c:pt idx="0">
                  <c:v>Latin America and Caribbean</c:v>
                </c:pt>
              </c:strCache>
            </c:strRef>
          </c:tx>
          <c:spPr>
            <a:ln w="28575" cap="rnd">
              <a:solidFill>
                <a:schemeClr val="accent2"/>
              </a:solidFill>
              <a:round/>
            </a:ln>
            <a:effectLst/>
          </c:spPr>
          <c:marker>
            <c:symbol val="none"/>
          </c:marker>
          <c:cat>
            <c:numRef>
              <c:f>Sheet3!$C$2:$Y$2</c:f>
              <c:numCache>
                <c:formatCode>0_);\(0\)</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extLst/>
            </c:numRef>
          </c:cat>
          <c:val>
            <c:numRef>
              <c:f>Sheet3!$C$4:$Y$4</c:f>
              <c:numCache>
                <c:formatCode>#,##0.00_);\(#,##0.00\)</c:formatCode>
                <c:ptCount val="23"/>
                <c:pt idx="0">
                  <c:v>0.59501875157023998</c:v>
                </c:pt>
                <c:pt idx="1">
                  <c:v>0.36485223317322002</c:v>
                </c:pt>
                <c:pt idx="2">
                  <c:v>1.94147377272385</c:v>
                </c:pt>
                <c:pt idx="3">
                  <c:v>5.9650688832171301</c:v>
                </c:pt>
                <c:pt idx="4">
                  <c:v>4.3020851680351599</c:v>
                </c:pt>
                <c:pt idx="5">
                  <c:v>5.5153235511030703</c:v>
                </c:pt>
                <c:pt idx="6">
                  <c:v>5.4984342116126399</c:v>
                </c:pt>
                <c:pt idx="7">
                  <c:v>3.8872065269898499</c:v>
                </c:pt>
                <c:pt idx="8">
                  <c:v>-2.2038412009895998</c:v>
                </c:pt>
                <c:pt idx="9">
                  <c:v>6.07715680880961</c:v>
                </c:pt>
                <c:pt idx="10">
                  <c:v>4.5431596121132998</c:v>
                </c:pt>
                <c:pt idx="11">
                  <c:v>2.9758139844092999</c:v>
                </c:pt>
                <c:pt idx="12">
                  <c:v>2.8135315300700299</c:v>
                </c:pt>
                <c:pt idx="13">
                  <c:v>1.3044398403240201</c:v>
                </c:pt>
                <c:pt idx="14">
                  <c:v>0.24479476452504001</c:v>
                </c:pt>
                <c:pt idx="15">
                  <c:v>-0.79746234500510005</c:v>
                </c:pt>
                <c:pt idx="16">
                  <c:v>1.3692773649801999</c:v>
                </c:pt>
                <c:pt idx="17">
                  <c:v>1.1426938834927101</c:v>
                </c:pt>
                <c:pt idx="18">
                  <c:v>0.16317083076255001</c:v>
                </c:pt>
                <c:pt idx="19">
                  <c:v>-6.9744394514978998</c:v>
                </c:pt>
                <c:pt idx="20">
                  <c:v>7.3245687412814</c:v>
                </c:pt>
                <c:pt idx="21">
                  <c:v>4.24351816288645</c:v>
                </c:pt>
                <c:pt idx="22">
                  <c:v>2.2951406285009899</c:v>
                </c:pt>
              </c:numCache>
              <c:extLst/>
            </c:numRef>
          </c:val>
          <c:smooth val="0"/>
          <c:extLst>
            <c:ext xmlns:c16="http://schemas.microsoft.com/office/drawing/2014/chart" uri="{C3380CC4-5D6E-409C-BE32-E72D297353CC}">
              <c16:uniqueId val="{00000001-8503-46BF-9ABF-DFCD8A9066FB}"/>
            </c:ext>
          </c:extLst>
        </c:ser>
        <c:ser>
          <c:idx val="4"/>
          <c:order val="4"/>
          <c:tx>
            <c:strRef>
              <c:f>Sheet3!$B$5</c:f>
              <c:strCache>
                <c:ptCount val="1"/>
                <c:pt idx="0">
                  <c:v>Asia (no high inc.)</c:v>
                </c:pt>
              </c:strCache>
            </c:strRef>
          </c:tx>
          <c:spPr>
            <a:ln w="28575" cap="rnd">
              <a:solidFill>
                <a:schemeClr val="accent5"/>
              </a:solidFill>
              <a:round/>
            </a:ln>
            <a:effectLst/>
          </c:spPr>
          <c:marker>
            <c:symbol val="none"/>
          </c:marker>
          <c:cat>
            <c:numRef>
              <c:f>Sheet3!$C$2:$Y$2</c:f>
              <c:numCache>
                <c:formatCode>0_);\(0\)</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extLst/>
            </c:numRef>
          </c:cat>
          <c:val>
            <c:numRef>
              <c:f>Sheet3!$C$5:$Y$5</c:f>
              <c:numCache>
                <c:formatCode>#,##0.00_);\(#,##0.00\)</c:formatCode>
                <c:ptCount val="23"/>
                <c:pt idx="0">
                  <c:v>5.5266692503486503</c:v>
                </c:pt>
                <c:pt idx="1">
                  <c:v>6.3806107989006202</c:v>
                </c:pt>
                <c:pt idx="2">
                  <c:v>8.9727136467782103</c:v>
                </c:pt>
                <c:pt idx="3">
                  <c:v>8.8921360993624603</c:v>
                </c:pt>
                <c:pt idx="4">
                  <c:v>8.3717428549609991</c:v>
                </c:pt>
                <c:pt idx="5">
                  <c:v>9.1569095711050501</c:v>
                </c:pt>
                <c:pt idx="6">
                  <c:v>10.152527564738399</c:v>
                </c:pt>
                <c:pt idx="7">
                  <c:v>6.6357187559637598</c:v>
                </c:pt>
                <c:pt idx="8">
                  <c:v>6.8729354398610196</c:v>
                </c:pt>
                <c:pt idx="9">
                  <c:v>8.7268615031047094</c:v>
                </c:pt>
                <c:pt idx="10">
                  <c:v>7.1215244178415498</c:v>
                </c:pt>
                <c:pt idx="11">
                  <c:v>6.5080118456401497</c:v>
                </c:pt>
                <c:pt idx="12">
                  <c:v>6.4496402558022101</c:v>
                </c:pt>
                <c:pt idx="13">
                  <c:v>6.56275045262755</c:v>
                </c:pt>
                <c:pt idx="14">
                  <c:v>6.3151357620577002</c:v>
                </c:pt>
                <c:pt idx="15">
                  <c:v>6.8078570213631897</c:v>
                </c:pt>
                <c:pt idx="16">
                  <c:v>6.2743181191293003</c:v>
                </c:pt>
                <c:pt idx="17">
                  <c:v>6.0880002499936303</c:v>
                </c:pt>
                <c:pt idx="18">
                  <c:v>4.9583469106532698</c:v>
                </c:pt>
                <c:pt idx="19">
                  <c:v>-0.58306118292849995</c:v>
                </c:pt>
                <c:pt idx="20">
                  <c:v>7.3910473299545201</c:v>
                </c:pt>
                <c:pt idx="21">
                  <c:v>4.4457782762202802</c:v>
                </c:pt>
                <c:pt idx="22">
                  <c:v>5.4341866549133604</c:v>
                </c:pt>
              </c:numCache>
              <c:extLst/>
            </c:numRef>
          </c:val>
          <c:smooth val="0"/>
          <c:extLst>
            <c:ext xmlns:c16="http://schemas.microsoft.com/office/drawing/2014/chart" uri="{C3380CC4-5D6E-409C-BE32-E72D297353CC}">
              <c16:uniqueId val="{00000002-8503-46BF-9ABF-DFCD8A9066FB}"/>
            </c:ext>
          </c:extLst>
        </c:ser>
        <c:dLbls>
          <c:showLegendKey val="0"/>
          <c:showVal val="0"/>
          <c:showCatName val="0"/>
          <c:showSerName val="0"/>
          <c:showPercent val="0"/>
          <c:showBubbleSize val="0"/>
        </c:dLbls>
        <c:smooth val="0"/>
        <c:axId val="1118140191"/>
        <c:axId val="1118138751"/>
        <c:extLst>
          <c:ext xmlns:c15="http://schemas.microsoft.com/office/drawing/2012/chart" uri="{02D57815-91ED-43cb-92C2-25804820EDAC}">
            <c15:filteredLineSeries>
              <c15:ser>
                <c:idx val="0"/>
                <c:order val="0"/>
                <c:tx>
                  <c:strRef>
                    <c:extLst>
                      <c:ext uri="{02D57815-91ED-43cb-92C2-25804820EDAC}">
                        <c15:formulaRef>
                          <c15:sqref>Sheet3!$B$1</c15:sqref>
                        </c15:formulaRef>
                      </c:ext>
                    </c:extLst>
                    <c:strCache>
                      <c:ptCount val="1"/>
                      <c:pt idx="0">
                        <c:v>Back to Contents</c:v>
                      </c:pt>
                    </c:strCache>
                  </c:strRef>
                </c:tx>
                <c:spPr>
                  <a:ln w="28575" cap="rnd">
                    <a:solidFill>
                      <a:schemeClr val="accent1"/>
                    </a:solidFill>
                    <a:round/>
                  </a:ln>
                  <a:effectLst/>
                </c:spPr>
                <c:marker>
                  <c:symbol val="none"/>
                </c:marker>
                <c:cat>
                  <c:numRef>
                    <c:extLst>
                      <c:ext uri="{02D57815-91ED-43cb-92C2-25804820EDAC}">
                        <c15:formulaRef>
                          <c15:sqref>Sheet3!$C$2:$Y$2</c15:sqref>
                        </c15:formulaRef>
                      </c:ext>
                    </c:extLst>
                    <c:numCache>
                      <c:formatCode>0_);\(0\)</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extLst>
                      <c:ext uri="{02D57815-91ED-43cb-92C2-25804820EDAC}">
                        <c15:formulaRef>
                          <c15:sqref>Sheet3!$C$1:$Y$1</c15:sqref>
                        </c15:formulaRef>
                      </c:ext>
                    </c:extLst>
                    <c:numCache>
                      <c:formatCode>General</c:formatCode>
                      <c:ptCount val="23"/>
                      <c:pt idx="0" formatCode="#,##0_);\(#,##0\)">
                        <c:v>0</c:v>
                      </c:pt>
                    </c:numCache>
                  </c:numRef>
                </c:val>
                <c:smooth val="0"/>
                <c:extLst>
                  <c:ext xmlns:c16="http://schemas.microsoft.com/office/drawing/2014/chart" uri="{C3380CC4-5D6E-409C-BE32-E72D297353CC}">
                    <c16:uniqueId val="{00000003-8503-46BF-9ABF-DFCD8A9066F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Sheet3!$B$2</c15:sqref>
                        </c15:formulaRef>
                      </c:ext>
                    </c:extLst>
                    <c:strCache>
                      <c:ptCount val="1"/>
                      <c:pt idx="0">
                        <c:v>Country (Resource-rich countries are shaded)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Sheet3!$C$2:$Y$2</c15:sqref>
                        </c15:formulaRef>
                      </c:ext>
                    </c:extLst>
                    <c:numCache>
                      <c:formatCode>0_);\(0\)</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extLst xmlns:c15="http://schemas.microsoft.com/office/drawing/2012/chart">
                      <c:ext xmlns:c15="http://schemas.microsoft.com/office/drawing/2012/chart" uri="{02D57815-91ED-43cb-92C2-25804820EDAC}">
                        <c15:formulaRef>
                          <c15:sqref>Sheet3!$C$2:$Y$2</c15:sqref>
                        </c15:formulaRef>
                      </c:ext>
                    </c:extLst>
                    <c:numCache>
                      <c:formatCode>0_);\(0\)</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val>
                <c:smooth val="0"/>
                <c:extLst xmlns:c15="http://schemas.microsoft.com/office/drawing/2012/chart">
                  <c:ext xmlns:c16="http://schemas.microsoft.com/office/drawing/2014/chart" uri="{C3380CC4-5D6E-409C-BE32-E72D297353CC}">
                    <c16:uniqueId val="{00000004-8503-46BF-9ABF-DFCD8A9066FB}"/>
                  </c:ext>
                </c:extLst>
              </c15:ser>
            </c15:filteredLineSeries>
          </c:ext>
        </c:extLst>
      </c:lineChart>
      <c:dateAx>
        <c:axId val="1118140191"/>
        <c:scaling>
          <c:orientation val="minMax"/>
        </c:scaling>
        <c:delete val="0"/>
        <c:axPos val="b"/>
        <c:majorGridlines>
          <c:spPr>
            <a:ln w="9525" cap="flat" cmpd="sng" algn="ctr">
              <a:noFill/>
              <a:round/>
            </a:ln>
            <a:effectLst/>
          </c:spPr>
        </c:majorGridlines>
        <c:numFmt formatCode="0_);\(0\)"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50000"/>
                  </a:schemeClr>
                </a:solidFill>
                <a:latin typeface="+mj-lt"/>
                <a:ea typeface="+mn-ea"/>
                <a:cs typeface="+mn-cs"/>
              </a:defRPr>
            </a:pPr>
            <a:endParaRPr lang="es-ES"/>
          </a:p>
        </c:txPr>
        <c:crossAx val="1118138751"/>
        <c:crosses val="autoZero"/>
        <c:auto val="0"/>
        <c:lblOffset val="100"/>
        <c:baseTimeUnit val="days"/>
      </c:dateAx>
      <c:valAx>
        <c:axId val="1118138751"/>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1200" b="0" i="0" u="none" strike="noStrike" kern="1200" baseline="0">
                    <a:solidFill>
                      <a:schemeClr val="tx1">
                        <a:lumMod val="50000"/>
                      </a:schemeClr>
                    </a:solidFill>
                    <a:latin typeface="+mj-lt"/>
                    <a:ea typeface="+mn-ea"/>
                    <a:cs typeface="+mn-cs"/>
                  </a:defRPr>
                </a:pPr>
                <a:r>
                  <a:rPr lang="en-US" sz="1200">
                    <a:solidFill>
                      <a:schemeClr val="tx1">
                        <a:lumMod val="50000"/>
                      </a:schemeClr>
                    </a:solidFill>
                  </a:rPr>
                  <a:t>% Real GDP growth</a:t>
                </a:r>
              </a:p>
            </c:rich>
          </c:tx>
          <c:layout>
            <c:manualLayout>
              <c:xMode val="edge"/>
              <c:yMode val="edge"/>
              <c:x val="1.8941723951387584E-2"/>
              <c:y val="2.4635443924880131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50000"/>
                    </a:schemeClr>
                  </a:solidFill>
                  <a:latin typeface="+mj-lt"/>
                  <a:ea typeface="+mn-ea"/>
                  <a:cs typeface="+mn-cs"/>
                </a:defRPr>
              </a:pPr>
              <a:endParaRPr lang="es-ES"/>
            </a:p>
          </c:tx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j-lt"/>
                <a:ea typeface="+mn-ea"/>
                <a:cs typeface="+mn-cs"/>
              </a:defRPr>
            </a:pPr>
            <a:endParaRPr lang="es-ES"/>
          </a:p>
        </c:txPr>
        <c:crossAx val="1118140191"/>
        <c:crosses val="autoZero"/>
        <c:crossBetween val="midCat"/>
      </c:valAx>
      <c:spPr>
        <a:noFill/>
        <a:ln>
          <a:noFill/>
        </a:ln>
        <a:effectLst/>
      </c:spPr>
    </c:plotArea>
    <c:legend>
      <c:legendPos val="b"/>
      <c:layout>
        <c:manualLayout>
          <c:xMode val="edge"/>
          <c:yMode val="edge"/>
          <c:x val="0.21709906039776544"/>
          <c:y val="3.8888309104600546E-2"/>
          <c:w val="0.71119338938489529"/>
          <c:h val="6.780822567938266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j-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lumMod val="50000"/>
            </a:schemeClr>
          </a:solidFill>
          <a:latin typeface="+mj-lt"/>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81079135019626E-2"/>
          <c:y val="0.16955903757030857"/>
          <c:w val="0.86745588235294113"/>
          <c:h val="0.46498320737784998"/>
        </c:manualLayout>
      </c:layout>
      <c:barChart>
        <c:barDir val="col"/>
        <c:grouping val="clustered"/>
        <c:varyColors val="0"/>
        <c:ser>
          <c:idx val="2"/>
          <c:order val="0"/>
          <c:tx>
            <c:strRef>
              <c:f>'Fig 1.9'!$D$28</c:f>
              <c:strCache>
                <c:ptCount val="1"/>
                <c:pt idx="0">
                  <c:v>Number of jobs created (2001-21)</c:v>
                </c:pt>
              </c:strCache>
            </c:strRef>
          </c:tx>
          <c:spPr>
            <a:solidFill>
              <a:srgbClr val="0B68AF"/>
            </a:solidFill>
            <a:ln>
              <a:noFill/>
            </a:ln>
            <a:effectLst/>
            <a:extLst>
              <a:ext uri="{91240B29-F687-4F45-9708-019B960494DF}">
                <a14:hiddenLine xmlns:a14="http://schemas.microsoft.com/office/drawing/2010/main">
                  <a:noFill/>
                </a14:hiddenLine>
              </a:ext>
            </a:extLst>
          </c:spPr>
          <c:invertIfNegative val="0"/>
          <c:dPt>
            <c:idx val="0"/>
            <c:invertIfNegative val="0"/>
            <c:bubble3D val="0"/>
            <c:spPr>
              <a:solidFill>
                <a:srgbClr val="F4792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B419-427B-AB92-0F3457E38C72}"/>
              </c:ext>
            </c:extLst>
          </c:dPt>
          <c:dPt>
            <c:idx val="1"/>
            <c:invertIfNegative val="0"/>
            <c:bubble3D val="0"/>
            <c:spPr>
              <a:solidFill>
                <a:srgbClr val="0070C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B419-427B-AB92-0F3457E38C72}"/>
              </c:ext>
            </c:extLst>
          </c:dPt>
          <c:dPt>
            <c:idx val="2"/>
            <c:invertIfNegative val="0"/>
            <c:bubble3D val="0"/>
            <c:spPr>
              <a:solidFill>
                <a:srgbClr val="F4792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5-B419-427B-AB92-0F3457E38C72}"/>
              </c:ext>
            </c:extLst>
          </c:dPt>
          <c:dPt>
            <c:idx val="3"/>
            <c:invertIfNegative val="0"/>
            <c:bubble3D val="0"/>
            <c:spPr>
              <a:solidFill>
                <a:srgbClr val="F4792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B419-427B-AB92-0F3457E38C72}"/>
              </c:ext>
            </c:extLst>
          </c:dPt>
          <c:dPt>
            <c:idx val="4"/>
            <c:invertIfNegative val="0"/>
            <c:bubble3D val="0"/>
            <c:spPr>
              <a:solidFill>
                <a:srgbClr val="F98B3F"/>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0-B419-427B-AB92-0F3457E38C72}"/>
              </c:ext>
            </c:extLst>
          </c:dPt>
          <c:dPt>
            <c:idx val="5"/>
            <c:invertIfNegative val="0"/>
            <c:bubble3D val="0"/>
            <c:spPr>
              <a:solidFill>
                <a:srgbClr val="92D05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9-B419-427B-AB92-0F3457E38C72}"/>
              </c:ext>
            </c:extLst>
          </c:dPt>
          <c:dPt>
            <c:idx val="6"/>
            <c:invertIfNegative val="0"/>
            <c:bubble3D val="0"/>
            <c:spPr>
              <a:solidFill>
                <a:srgbClr val="92D05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B-B419-427B-AB92-0F3457E38C72}"/>
              </c:ext>
            </c:extLst>
          </c:dPt>
          <c:dPt>
            <c:idx val="7"/>
            <c:invertIfNegative val="0"/>
            <c:bubble3D val="0"/>
            <c:spPr>
              <a:solidFill>
                <a:srgbClr val="F98B3F"/>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F-B419-427B-AB92-0F3457E38C72}"/>
              </c:ext>
            </c:extLst>
          </c:dPt>
          <c:dPt>
            <c:idx val="8"/>
            <c:invertIfNegative val="0"/>
            <c:bubble3D val="0"/>
            <c:spPr>
              <a:solidFill>
                <a:srgbClr val="9ED05D"/>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E-B419-427B-AB92-0F3457E38C72}"/>
              </c:ext>
            </c:extLst>
          </c:dPt>
          <c:cat>
            <c:strRef>
              <c:f>'Fig 1.9'!$A$29:$A$37</c:f>
              <c:strCache>
                <c:ptCount val="9"/>
                <c:pt idx="0">
                  <c:v>Agriculture</c:v>
                </c:pt>
                <c:pt idx="1">
                  <c:v>Wholesale, retail trade</c:v>
                </c:pt>
                <c:pt idx="2">
                  <c:v>Construction</c:v>
                </c:pt>
                <c:pt idx="3">
                  <c:v>Manufacturing</c:v>
                </c:pt>
                <c:pt idx="4">
                  <c:v>Transport, storage, communication</c:v>
                </c:pt>
                <c:pt idx="5">
                  <c:v>Education</c:v>
                </c:pt>
                <c:pt idx="6">
                  <c:v>Real estate, business </c:v>
                </c:pt>
                <c:pt idx="7">
                  <c:v>Accommodation, food services</c:v>
                </c:pt>
                <c:pt idx="8">
                  <c:v>Public administration</c:v>
                </c:pt>
              </c:strCache>
              <c:extLst/>
            </c:strRef>
          </c:cat>
          <c:val>
            <c:numRef>
              <c:f>'Fig 1.9'!$D$29:$D$37</c:f>
              <c:numCache>
                <c:formatCode>0.0</c:formatCode>
                <c:ptCount val="9"/>
                <c:pt idx="0">
                  <c:v>64732.66</c:v>
                </c:pt>
                <c:pt idx="1">
                  <c:v>39599.614000000001</c:v>
                </c:pt>
                <c:pt idx="2">
                  <c:v>14235.288</c:v>
                </c:pt>
                <c:pt idx="3">
                  <c:v>13253.943999999996</c:v>
                </c:pt>
                <c:pt idx="4">
                  <c:v>10969.724</c:v>
                </c:pt>
                <c:pt idx="5">
                  <c:v>8865.8669999999984</c:v>
                </c:pt>
                <c:pt idx="6">
                  <c:v>7386.8549999999996</c:v>
                </c:pt>
                <c:pt idx="7">
                  <c:v>5922.116</c:v>
                </c:pt>
                <c:pt idx="8">
                  <c:v>3607.9410000000007</c:v>
                </c:pt>
              </c:numCache>
              <c:extLst/>
            </c:numRef>
          </c:val>
          <c:extLst>
            <c:ext xmlns:c16="http://schemas.microsoft.com/office/drawing/2014/chart" uri="{C3380CC4-5D6E-409C-BE32-E72D297353CC}">
              <c16:uniqueId val="{0000000C-B419-427B-AB92-0F3457E38C72}"/>
            </c:ext>
          </c:extLst>
        </c:ser>
        <c:dLbls>
          <c:showLegendKey val="0"/>
          <c:showVal val="0"/>
          <c:showCatName val="0"/>
          <c:showSerName val="0"/>
          <c:showPercent val="0"/>
          <c:showBubbleSize val="0"/>
        </c:dLbls>
        <c:gapWidth val="150"/>
        <c:axId val="900519024"/>
        <c:axId val="266645232"/>
      </c:barChart>
      <c:lineChart>
        <c:grouping val="standard"/>
        <c:varyColors val="0"/>
        <c:ser>
          <c:idx val="0"/>
          <c:order val="1"/>
          <c:tx>
            <c:strRef>
              <c:f>'Fig 1.9'!$E$28</c:f>
              <c:strCache>
                <c:ptCount val="1"/>
                <c:pt idx="0">
                  <c:v>Average % vulnerable employment (right-hand side)</c:v>
                </c:pt>
              </c:strCache>
            </c:strRef>
          </c:tx>
          <c:spPr>
            <a:ln w="6350" cap="rnd">
              <a:noFill/>
              <a:prstDash val="solid"/>
              <a:round/>
            </a:ln>
            <a:effectLst/>
          </c:spPr>
          <c:marker>
            <c:symbol val="diamond"/>
            <c:size val="9"/>
            <c:spPr>
              <a:solidFill>
                <a:schemeClr val="tx1"/>
              </a:solidFill>
              <a:ln w="6350">
                <a:solidFill>
                  <a:sysClr val="windowText" lastClr="000000"/>
                </a:solidFill>
                <a:prstDash val="solid"/>
              </a:ln>
              <a:effectLst/>
            </c:spPr>
          </c:marker>
          <c:cat>
            <c:strRef>
              <c:f>'Fig 1.9'!$A$29:$A$37</c:f>
              <c:strCache>
                <c:ptCount val="9"/>
                <c:pt idx="0">
                  <c:v>Agriculture</c:v>
                </c:pt>
                <c:pt idx="1">
                  <c:v>Wholesale, retail trade</c:v>
                </c:pt>
                <c:pt idx="2">
                  <c:v>Construction</c:v>
                </c:pt>
                <c:pt idx="3">
                  <c:v>Manufacturing</c:v>
                </c:pt>
                <c:pt idx="4">
                  <c:v>Transport, storage, communication</c:v>
                </c:pt>
                <c:pt idx="5">
                  <c:v>Education</c:v>
                </c:pt>
                <c:pt idx="6">
                  <c:v>Real estate, business </c:v>
                </c:pt>
                <c:pt idx="7">
                  <c:v>Accommodation, food services</c:v>
                </c:pt>
                <c:pt idx="8">
                  <c:v>Public administration</c:v>
                </c:pt>
              </c:strCache>
              <c:extLst/>
            </c:strRef>
          </c:cat>
          <c:val>
            <c:numRef>
              <c:f>'Fig 1.9'!$E$29:$E$37</c:f>
              <c:numCache>
                <c:formatCode>0.0</c:formatCode>
                <c:ptCount val="9"/>
                <c:pt idx="0">
                  <c:v>92.818929306067943</c:v>
                </c:pt>
                <c:pt idx="1">
                  <c:v>83.808348215428325</c:v>
                </c:pt>
                <c:pt idx="2">
                  <c:v>36.380448387326545</c:v>
                </c:pt>
                <c:pt idx="3">
                  <c:v>63.264488743535694</c:v>
                </c:pt>
                <c:pt idx="4">
                  <c:v>48.708929585949981</c:v>
                </c:pt>
                <c:pt idx="5">
                  <c:v>12.363127401088626</c:v>
                </c:pt>
                <c:pt idx="6">
                  <c:v>34.955418668998263</c:v>
                </c:pt>
                <c:pt idx="7">
                  <c:v>67.425380508098158</c:v>
                </c:pt>
                <c:pt idx="8">
                  <c:v>6.3907718988759132</c:v>
                </c:pt>
              </c:numCache>
              <c:extLst/>
            </c:numRef>
          </c:val>
          <c:smooth val="0"/>
          <c:extLst>
            <c:ext xmlns:c16="http://schemas.microsoft.com/office/drawing/2014/chart" uri="{C3380CC4-5D6E-409C-BE32-E72D297353CC}">
              <c16:uniqueId val="{0000000D-B419-427B-AB92-0F3457E38C72}"/>
            </c:ext>
          </c:extLst>
        </c:ser>
        <c:dLbls>
          <c:showLegendKey val="0"/>
          <c:showVal val="0"/>
          <c:showCatName val="0"/>
          <c:showSerName val="0"/>
          <c:showPercent val="0"/>
          <c:showBubbleSize val="0"/>
        </c:dLbls>
        <c:marker val="1"/>
        <c:smooth val="0"/>
        <c:axId val="167306816"/>
        <c:axId val="266626992"/>
      </c:lineChart>
      <c:catAx>
        <c:axId val="900519024"/>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266645232"/>
        <c:crosses val="autoZero"/>
        <c:auto val="1"/>
        <c:lblAlgn val="ctr"/>
        <c:lblOffset val="0"/>
        <c:tickLblSkip val="1"/>
        <c:noMultiLvlLbl val="0"/>
      </c:catAx>
      <c:valAx>
        <c:axId val="266645232"/>
        <c:scaling>
          <c:orientation val="minMax"/>
          <c:max val="100000"/>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r>
                  <a:rPr lang="en-GB"/>
                  <a:t>Number of jobs</a:t>
                </a:r>
              </a:p>
            </c:rich>
          </c:tx>
          <c:layout>
            <c:manualLayout>
              <c:xMode val="edge"/>
              <c:yMode val="edge"/>
              <c:x val="8.4093001649130139E-2"/>
              <c:y val="0.11935502930512364"/>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title>
        <c:numFmt formatCode="#\ ##0"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900519024"/>
        <c:crosses val="autoZero"/>
        <c:crossBetween val="between"/>
      </c:valAx>
      <c:valAx>
        <c:axId val="266626992"/>
        <c:scaling>
          <c:orientation val="minMax"/>
        </c:scaling>
        <c:delete val="0"/>
        <c:axPos val="r"/>
        <c:title>
          <c:tx>
            <c:rich>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r>
                  <a:rPr lang="en-US"/>
                  <a:t>%</a:t>
                </a:r>
              </a:p>
            </c:rich>
          </c:tx>
          <c:layout>
            <c:manualLayout>
              <c:xMode val="edge"/>
              <c:yMode val="edge"/>
              <c:x val="0.95936441006586926"/>
              <c:y val="3.3666765798858106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title>
        <c:numFmt formatCode="@" sourceLinked="0"/>
        <c:majorTickMark val="in"/>
        <c:minorTickMark val="none"/>
        <c:tickLblPos val="nextTo"/>
        <c:spPr>
          <a:noFill/>
          <a:ln>
            <a:solidFill>
              <a:srgbClr val="000000"/>
            </a:solidFill>
          </a:ln>
          <a:effectLst/>
        </c:spPr>
        <c:txPr>
          <a:bodyPr rot="6000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167306816"/>
        <c:crosses val="max"/>
        <c:crossBetween val="between"/>
      </c:valAx>
      <c:catAx>
        <c:axId val="167306816"/>
        <c:scaling>
          <c:orientation val="minMax"/>
        </c:scaling>
        <c:delete val="1"/>
        <c:axPos val="b"/>
        <c:numFmt formatCode="General" sourceLinked="1"/>
        <c:majorTickMark val="out"/>
        <c:minorTickMark val="none"/>
        <c:tickLblPos val="nextTo"/>
        <c:crossAx val="266626992"/>
        <c:crossesAt val="0"/>
        <c:auto val="1"/>
        <c:lblAlgn val="ctr"/>
        <c:lblOffset val="100"/>
        <c:noMultiLvlLbl val="0"/>
      </c:cat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1560000"/>
    <a:lstStyle/>
    <a:p>
      <a:pPr>
        <a:defRPr sz="1600">
          <a:solidFill>
            <a:schemeClr val="tx1">
              <a:lumMod val="50000"/>
            </a:schemeClr>
          </a:solidFill>
          <a:latin typeface="Arial Narrow" panose="020B0606020202030204" pitchFamily="34" charset="0"/>
        </a:defRPr>
      </a:pPr>
      <a:endParaRPr lang="es-E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69277568534131E-2"/>
          <c:y val="0.12122531641753674"/>
          <c:w val="0.88755172345084254"/>
          <c:h val="0.52205156719264401"/>
        </c:manualLayout>
      </c:layout>
      <c:barChart>
        <c:barDir val="col"/>
        <c:grouping val="clustered"/>
        <c:varyColors val="0"/>
        <c:ser>
          <c:idx val="32"/>
          <c:order val="0"/>
          <c:spPr>
            <a:solidFill>
              <a:srgbClr val="0B68AF"/>
            </a:solidFill>
            <a:ln>
              <a:noFill/>
            </a:ln>
            <a:effectLst/>
            <a:extLst>
              <a:ext uri="{91240B29-F687-4F45-9708-019B960494DF}">
                <a14:hiddenLine xmlns:a14="http://schemas.microsoft.com/office/drawing/2010/main">
                  <a:noFill/>
                </a14:hiddenLine>
              </a:ext>
            </a:extLst>
          </c:spPr>
          <c:invertIfNegative val="0"/>
          <c:cat>
            <c:strRef>
              <c:f>'fig 5.7'!$B$25:$B$36</c:f>
              <c:strCache>
                <c:ptCount val="12"/>
                <c:pt idx="0">
                  <c:v>Kenya</c:v>
                </c:pt>
                <c:pt idx="1">
                  <c:v>Ethiopia</c:v>
                </c:pt>
                <c:pt idx="2">
                  <c:v>Madagascar</c:v>
                </c:pt>
                <c:pt idx="3">
                  <c:v>Mauritius</c:v>
                </c:pt>
                <c:pt idx="4">
                  <c:v>Djibouti</c:v>
                </c:pt>
                <c:pt idx="5">
                  <c:v>Tanzania</c:v>
                </c:pt>
                <c:pt idx="6">
                  <c:v>Uganda</c:v>
                </c:pt>
                <c:pt idx="7">
                  <c:v>Rwanda</c:v>
                </c:pt>
                <c:pt idx="8">
                  <c:v>Comoros</c:v>
                </c:pt>
                <c:pt idx="9">
                  <c:v>Seychelles</c:v>
                </c:pt>
                <c:pt idx="10">
                  <c:v>South Sudan</c:v>
                </c:pt>
                <c:pt idx="11">
                  <c:v>Sudan</c:v>
                </c:pt>
              </c:strCache>
            </c:strRef>
          </c:cat>
          <c:val>
            <c:numRef>
              <c:f>'fig 5.7'!$AM$25:$AM$36</c:f>
              <c:numCache>
                <c:formatCode>_(* #,##0.000_);_(* \(#,##0.000\);_(* "-"??_);_(@_)</c:formatCode>
                <c:ptCount val="12"/>
                <c:pt idx="0">
                  <c:v>628.827</c:v>
                </c:pt>
                <c:pt idx="1">
                  <c:v>129.572</c:v>
                </c:pt>
                <c:pt idx="2">
                  <c:v>128.43600000000001</c:v>
                </c:pt>
                <c:pt idx="3">
                  <c:v>123.67808340000001</c:v>
                </c:pt>
                <c:pt idx="4">
                  <c:v>112.795</c:v>
                </c:pt>
                <c:pt idx="5">
                  <c:v>28.744</c:v>
                </c:pt>
                <c:pt idx="6">
                  <c:v>22.495000000000001</c:v>
                </c:pt>
                <c:pt idx="7">
                  <c:v>19.376000000000001</c:v>
                </c:pt>
                <c:pt idx="8">
                  <c:v>17.248999999999999</c:v>
                </c:pt>
                <c:pt idx="9">
                  <c:v>9.5419999999999998</c:v>
                </c:pt>
                <c:pt idx="10">
                  <c:v>0.35</c:v>
                </c:pt>
                <c:pt idx="11">
                  <c:v>0.121</c:v>
                </c:pt>
              </c:numCache>
            </c:numRef>
          </c:val>
          <c:extLst>
            <c:ext xmlns:c16="http://schemas.microsoft.com/office/drawing/2014/chart" uri="{C3380CC4-5D6E-409C-BE32-E72D297353CC}">
              <c16:uniqueId val="{00000000-BB25-485E-9742-DB92C9FCF94F}"/>
            </c:ext>
          </c:extLst>
        </c:ser>
        <c:dLbls>
          <c:showLegendKey val="0"/>
          <c:showVal val="0"/>
          <c:showCatName val="0"/>
          <c:showSerName val="0"/>
          <c:showPercent val="0"/>
          <c:showBubbleSize val="0"/>
        </c:dLbls>
        <c:gapWidth val="150"/>
        <c:axId val="5089680"/>
        <c:axId val="1639411840"/>
      </c:barChart>
      <c:catAx>
        <c:axId val="5089680"/>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14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1639411840"/>
        <c:crosses val="autoZero"/>
        <c:auto val="1"/>
        <c:lblAlgn val="ctr"/>
        <c:lblOffset val="0"/>
        <c:noMultiLvlLbl val="0"/>
      </c:catAx>
      <c:valAx>
        <c:axId val="1639411840"/>
        <c:scaling>
          <c:orientation val="minMax"/>
          <c:max val="700"/>
          <c:min val="0"/>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r>
                  <a:rPr lang="en-GB" sz="1200"/>
                  <a:t>USD millions</a:t>
                </a:r>
              </a:p>
            </c:rich>
          </c:tx>
          <c:layout>
            <c:manualLayout>
              <c:xMode val="edge"/>
              <c:yMode val="edge"/>
              <c:x val="9.0884542303580618E-3"/>
              <c:y val="1.2917988288140775E-3"/>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50000"/>
                    </a:schemeClr>
                  </a:solidFill>
                  <a:latin typeface="Arial Narrow" panose="020B0606020202030204" pitchFamily="34" charset="0"/>
                  <a:ea typeface="+mn-ea"/>
                  <a:cs typeface="+mn-cs"/>
                </a:defRPr>
              </a:pPr>
              <a:endParaRPr lang="es-ES"/>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5089680"/>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600">
          <a:solidFill>
            <a:schemeClr val="tx1">
              <a:lumMod val="50000"/>
            </a:schemeClr>
          </a:solidFill>
          <a:latin typeface="Arial Narrow" panose="020B0606020202030204" pitchFamily="34"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Arial Narrow" panose="020B0606020202030204" pitchFamily="34" charset="0"/>
                <a:ea typeface="+mn-ea"/>
                <a:cs typeface="+mn-cs"/>
              </a:defRPr>
            </a:pPr>
            <a:r>
              <a:rPr lang="en-GB" sz="1400"/>
              <a:t>Labour productivity</a:t>
            </a:r>
          </a:p>
        </c:rich>
      </c:tx>
      <c:layout>
        <c:manualLayout>
          <c:xMode val="edge"/>
          <c:yMode val="edge"/>
          <c:x val="0.39462647266160383"/>
          <c:y val="7.92763412605297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Arial Narrow" panose="020B0606020202030204" pitchFamily="34" charset="0"/>
              <a:ea typeface="+mn-ea"/>
              <a:cs typeface="+mn-cs"/>
            </a:defRPr>
          </a:pPr>
          <a:endParaRPr lang="es-ES"/>
        </a:p>
      </c:txPr>
    </c:title>
    <c:autoTitleDeleted val="0"/>
    <c:plotArea>
      <c:layout>
        <c:manualLayout>
          <c:layoutTarget val="inner"/>
          <c:xMode val="edge"/>
          <c:yMode val="edge"/>
          <c:x val="0.14127544937420675"/>
          <c:y val="0.19351580934059587"/>
          <c:w val="0.78437750586481736"/>
          <c:h val="0.57141632832335265"/>
        </c:manualLayout>
      </c:layout>
      <c:lineChart>
        <c:grouping val="standard"/>
        <c:varyColors val="0"/>
        <c:ser>
          <c:idx val="1"/>
          <c:order val="0"/>
          <c:tx>
            <c:strRef>
              <c:f>'fig 5.1'!$Z$41</c:f>
              <c:strCache>
                <c:ptCount val="1"/>
                <c:pt idx="0">
                  <c:v>East Africa</c:v>
                </c:pt>
              </c:strCache>
            </c:strRef>
          </c:tx>
          <c:spPr>
            <a:ln w="19050" cap="rnd">
              <a:solidFill>
                <a:srgbClr val="0B68AF"/>
              </a:solidFill>
              <a:prstDash val="solid"/>
              <a:round/>
            </a:ln>
            <a:effectLst/>
          </c:spPr>
          <c:marker>
            <c:symbol val="none"/>
          </c:marker>
          <c:cat>
            <c:numRef>
              <c:f>'fig 5.1'!$AA$38:$AW$38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'fig 5.1'!$AA$41:$AW$41</c:f>
              <c:numCache>
                <c:formatCode>#,##0</c:formatCode>
                <c:ptCount val="23"/>
                <c:pt idx="0">
                  <c:v>6.2110014276000003</c:v>
                </c:pt>
                <c:pt idx="1">
                  <c:v>6.3473122428999993</c:v>
                </c:pt>
                <c:pt idx="2">
                  <c:v>6.3811266564000002</c:v>
                </c:pt>
                <c:pt idx="3">
                  <c:v>6.4685644333000001</c:v>
                </c:pt>
                <c:pt idx="4">
                  <c:v>6.6302637119999996</c:v>
                </c:pt>
                <c:pt idx="5">
                  <c:v>6.7985424053000001</c:v>
                </c:pt>
                <c:pt idx="6">
                  <c:v>7.0316565619000002</c:v>
                </c:pt>
                <c:pt idx="7">
                  <c:v>7.2553764983000004</c:v>
                </c:pt>
                <c:pt idx="8">
                  <c:v>7.3481834949999998</c:v>
                </c:pt>
                <c:pt idx="9">
                  <c:v>7.1672288244999995</c:v>
                </c:pt>
                <c:pt idx="10">
                  <c:v>7.4330956679</c:v>
                </c:pt>
                <c:pt idx="11">
                  <c:v>7.4915465081999999</c:v>
                </c:pt>
                <c:pt idx="12">
                  <c:v>6.9967042416999998</c:v>
                </c:pt>
                <c:pt idx="13">
                  <c:v>7.0996602457</c:v>
                </c:pt>
                <c:pt idx="14">
                  <c:v>7.2945984339000001</c:v>
                </c:pt>
                <c:pt idx="15">
                  <c:v>7.3773321039000006</c:v>
                </c:pt>
                <c:pt idx="16">
                  <c:v>7.4940607120000005</c:v>
                </c:pt>
                <c:pt idx="17">
                  <c:v>7.5591050146000001</c:v>
                </c:pt>
                <c:pt idx="18">
                  <c:v>7.5944490814999996</c:v>
                </c:pt>
                <c:pt idx="19">
                  <c:v>7.6778868566999998</c:v>
                </c:pt>
                <c:pt idx="20">
                  <c:v>7.5784089246000006</c:v>
                </c:pt>
                <c:pt idx="21">
                  <c:v>7.6841349866000002</c:v>
                </c:pt>
                <c:pt idx="22">
                  <c:v>7.6003878194999999</c:v>
                </c:pt>
              </c:numCache>
            </c:numRef>
          </c:val>
          <c:smooth val="0"/>
          <c:extLst>
            <c:ext xmlns:c16="http://schemas.microsoft.com/office/drawing/2014/chart" uri="{C3380CC4-5D6E-409C-BE32-E72D297353CC}">
              <c16:uniqueId val="{00000000-8F15-4068-A6AE-5E3963F52B96}"/>
            </c:ext>
          </c:extLst>
        </c:ser>
        <c:ser>
          <c:idx val="0"/>
          <c:order val="1"/>
          <c:tx>
            <c:strRef>
              <c:f>'fig 5.1'!$Z$44</c:f>
              <c:strCache>
                <c:ptCount val="1"/>
                <c:pt idx="0">
                  <c:v>Africa</c:v>
                </c:pt>
              </c:strCache>
            </c:strRef>
          </c:tx>
          <c:spPr>
            <a:ln w="19050" cap="rnd">
              <a:solidFill>
                <a:srgbClr val="00AAAD"/>
              </a:solidFill>
              <a:prstDash val="solid"/>
              <a:round/>
            </a:ln>
            <a:effectLst/>
          </c:spPr>
          <c:marker>
            <c:symbol val="none"/>
          </c:marker>
          <c:cat>
            <c:numRef>
              <c:f>'fig 5.1'!$AA$38:$AW$38</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'fig 5.1'!$AA$44:$AW$44</c:f>
              <c:numCache>
                <c:formatCode>#,##0</c:formatCode>
                <c:ptCount val="23"/>
                <c:pt idx="0">
                  <c:v>12.935984596000001</c:v>
                </c:pt>
                <c:pt idx="1">
                  <c:v>13.030060865999999</c:v>
                </c:pt>
                <c:pt idx="2">
                  <c:v>13.321085096999999</c:v>
                </c:pt>
                <c:pt idx="3">
                  <c:v>13.478781203</c:v>
                </c:pt>
                <c:pt idx="4">
                  <c:v>13.595049925</c:v>
                </c:pt>
                <c:pt idx="5">
                  <c:v>13.882968281</c:v>
                </c:pt>
                <c:pt idx="6">
                  <c:v>14.134135086000001</c:v>
                </c:pt>
                <c:pt idx="7">
                  <c:v>14.464287775999999</c:v>
                </c:pt>
                <c:pt idx="8">
                  <c:v>14.745851436000001</c:v>
                </c:pt>
                <c:pt idx="9">
                  <c:v>14.788259547999999</c:v>
                </c:pt>
                <c:pt idx="10">
                  <c:v>15.293141632999999</c:v>
                </c:pt>
                <c:pt idx="11">
                  <c:v>15.078990384000001</c:v>
                </c:pt>
                <c:pt idx="12">
                  <c:v>15.485771830999999</c:v>
                </c:pt>
                <c:pt idx="13">
                  <c:v>15.52973038</c:v>
                </c:pt>
                <c:pt idx="14">
                  <c:v>15.783487516999999</c:v>
                </c:pt>
                <c:pt idx="15">
                  <c:v>15.894314279</c:v>
                </c:pt>
                <c:pt idx="16">
                  <c:v>15.821407739</c:v>
                </c:pt>
                <c:pt idx="17">
                  <c:v>16.109395817999999</c:v>
                </c:pt>
                <c:pt idx="18">
                  <c:v>16.284047677</c:v>
                </c:pt>
                <c:pt idx="19">
                  <c:v>16.330825261000001</c:v>
                </c:pt>
                <c:pt idx="20">
                  <c:v>15.991688984</c:v>
                </c:pt>
                <c:pt idx="21">
                  <c:v>16.146455642999999</c:v>
                </c:pt>
                <c:pt idx="22">
                  <c:v>15.928415866</c:v>
                </c:pt>
              </c:numCache>
            </c:numRef>
          </c:val>
          <c:smooth val="0"/>
          <c:extLst>
            <c:ext xmlns:c16="http://schemas.microsoft.com/office/drawing/2014/chart" uri="{C3380CC4-5D6E-409C-BE32-E72D297353CC}">
              <c16:uniqueId val="{00000001-8F15-4068-A6AE-5E3963F52B96}"/>
            </c:ext>
          </c:extLst>
        </c:ser>
        <c:dLbls>
          <c:showLegendKey val="0"/>
          <c:showVal val="0"/>
          <c:showCatName val="0"/>
          <c:showSerName val="0"/>
          <c:showPercent val="0"/>
          <c:showBubbleSize val="0"/>
        </c:dLbls>
        <c:smooth val="0"/>
        <c:axId val="260583376"/>
        <c:axId val="825914159"/>
      </c:lineChart>
      <c:catAx>
        <c:axId val="260583376"/>
        <c:scaling>
          <c:orientation val="minMax"/>
        </c:scaling>
        <c:delete val="0"/>
        <c:axPos val="b"/>
        <c:majorGridlines>
          <c:spPr>
            <a:ln w="9525" cap="flat" cmpd="sng" algn="ctr">
              <a:solidFill>
                <a:srgbClr val="FFFFFF"/>
              </a:solidFill>
              <a:prstDash val="solid"/>
              <a:round/>
            </a:ln>
            <a:effectLst/>
          </c:spPr>
        </c:majorGridlines>
        <c:title>
          <c:tx>
            <c:rich>
              <a:bodyPr rot="0" spcFirstLastPara="1" vertOverflow="ellipsis" vert="horz" wrap="square" anchor="ctr" anchorCtr="1"/>
              <a:lstStyle/>
              <a:p>
                <a:pPr>
                  <a:defRPr sz="1400" b="0" i="0" u="none" strike="noStrike" kern="1200" baseline="0">
                    <a:solidFill>
                      <a:schemeClr val="tx1">
                        <a:lumMod val="50000"/>
                      </a:schemeClr>
                    </a:solidFill>
                    <a:latin typeface="Arial Narrow" panose="020B0606020202030204" pitchFamily="34" charset="0"/>
                    <a:ea typeface="+mn-ea"/>
                    <a:cs typeface="+mn-cs"/>
                  </a:defRPr>
                </a:pPr>
                <a:r>
                  <a:rPr lang="en-US" sz="1000"/>
                  <a:t>USD thousands</a:t>
                </a:r>
              </a:p>
            </c:rich>
          </c:tx>
          <c:layout>
            <c:manualLayout>
              <c:xMode val="edge"/>
              <c:yMode val="edge"/>
              <c:x val="2.506802711225789E-2"/>
              <c:y val="9.20853252467022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Arial Narrow" panose="020B0606020202030204" pitchFamily="34" charset="0"/>
                  <a:ea typeface="+mn-ea"/>
                  <a:cs typeface="+mn-cs"/>
                </a:defRPr>
              </a:pPr>
              <a:endParaRPr lang="es-ES"/>
            </a:p>
          </c:txPr>
        </c:title>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10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825914159"/>
        <c:crosses val="autoZero"/>
        <c:auto val="1"/>
        <c:lblAlgn val="ctr"/>
        <c:lblOffset val="0"/>
        <c:tickLblSkip val="2"/>
        <c:tickMarkSkip val="2"/>
        <c:noMultiLvlLbl val="0"/>
      </c:catAx>
      <c:valAx>
        <c:axId val="825914159"/>
        <c:scaling>
          <c:orientation val="minMax"/>
        </c:scaling>
        <c:delete val="0"/>
        <c:axPos val="l"/>
        <c:majorGridlines>
          <c:spPr>
            <a:ln w="9525" cap="flat" cmpd="sng" algn="ctr">
              <a:solidFill>
                <a:srgbClr val="FFFFFF"/>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260583376"/>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chemeClr val="tx1">
              <a:lumMod val="50000"/>
            </a:schemeClr>
          </a:solidFill>
          <a:latin typeface="Arial Narrow" panose="020B0606020202030204" pitchFamily="34" charset="0"/>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19586178196863E-2"/>
          <c:y val="0.31801569743861785"/>
          <c:w val="0.93161772020591616"/>
          <c:h val="0.57708774706848676"/>
        </c:manualLayout>
      </c:layout>
      <c:barChart>
        <c:barDir val="col"/>
        <c:grouping val="stacked"/>
        <c:varyColors val="0"/>
        <c:ser>
          <c:idx val="2"/>
          <c:order val="0"/>
          <c:tx>
            <c:strRef>
              <c:f>'fig 6.8'!$A$26</c:f>
              <c:strCache>
                <c:ptCount val="1"/>
                <c:pt idx="0">
                  <c:v>CSP</c:v>
                </c:pt>
              </c:strCache>
            </c:strRef>
          </c:tx>
          <c:spPr>
            <a:solidFill>
              <a:srgbClr val="F47920"/>
            </a:solidFill>
            <a:ln>
              <a:noFill/>
            </a:ln>
            <a:effec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6.8'!$C$26:$H$26</c:f>
              <c:numCache>
                <c:formatCode>_(* #,##0.0_);_(* \(#,##0.0\);_(* "-"??_);_(@_)</c:formatCode>
                <c:ptCount val="6"/>
                <c:pt idx="1">
                  <c:v>0.2</c:v>
                </c:pt>
                <c:pt idx="4">
                  <c:v>1.8</c:v>
                </c:pt>
              </c:numCache>
            </c:numRef>
          </c:val>
          <c:extLst>
            <c:ext xmlns:c16="http://schemas.microsoft.com/office/drawing/2014/chart" uri="{C3380CC4-5D6E-409C-BE32-E72D297353CC}">
              <c16:uniqueId val="{00000000-C366-4932-8DA2-CF6259144950}"/>
            </c:ext>
          </c:extLst>
        </c:ser>
        <c:ser>
          <c:idx val="5"/>
          <c:order val="1"/>
          <c:tx>
            <c:strRef>
              <c:f>'fig 6.8'!$A$27</c:f>
              <c:strCache>
                <c:ptCount val="1"/>
                <c:pt idx="0">
                  <c:v>Hydropower</c:v>
                </c:pt>
              </c:strCache>
            </c:strRef>
          </c:tx>
          <c:spPr>
            <a:solidFill>
              <a:srgbClr val="0B68AF"/>
            </a:solidFill>
            <a:ln>
              <a:noFill/>
            </a:ln>
            <a:effec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6.8'!$C$27:$H$27</c:f>
              <c:numCache>
                <c:formatCode>_(* #,##0.0_);_(* \(#,##0.0\);_(* "-"??_);_(@_)</c:formatCode>
                <c:ptCount val="6"/>
                <c:pt idx="1">
                  <c:v>0.3</c:v>
                </c:pt>
                <c:pt idx="4">
                  <c:v>7.3</c:v>
                </c:pt>
              </c:numCache>
            </c:numRef>
          </c:val>
          <c:extLst>
            <c:ext xmlns:c16="http://schemas.microsoft.com/office/drawing/2014/chart" uri="{C3380CC4-5D6E-409C-BE32-E72D297353CC}">
              <c16:uniqueId val="{00000001-C366-4932-8DA2-CF6259144950}"/>
            </c:ext>
          </c:extLst>
        </c:ser>
        <c:ser>
          <c:idx val="6"/>
          <c:order val="2"/>
          <c:tx>
            <c:strRef>
              <c:f>'fig 6.8'!$A$28</c:f>
              <c:strCache>
                <c:ptCount val="1"/>
                <c:pt idx="0">
                  <c:v>Liquid Biofuels</c:v>
                </c:pt>
              </c:strCache>
            </c:strRef>
          </c:tx>
          <c:spPr>
            <a:pattFill prst="lgCheck">
              <a:fgClr>
                <a:srgbClr val="808080"/>
              </a:fgClr>
              <a:bgClr>
                <a:srgbClr val="808080"/>
              </a:bgClr>
            </a:pattFill>
            <a:ln>
              <a:noFill/>
            </a:ln>
            <a:effectLst/>
            <a:extLst>
              <a:ext uri="{91240B29-F687-4F45-9708-019B960494DF}">
                <a14:hiddenLine xmlns:a14="http://schemas.microsoft.com/office/drawing/2010/main">
                  <a:noFill/>
                </a14:hiddenLine>
              </a:ext>
            </a:ex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6.8'!$C$28:$H$28</c:f>
              <c:numCache>
                <c:formatCode>General</c:formatCode>
                <c:ptCount val="6"/>
                <c:pt idx="5" formatCode="_(* #,##0.0_);_(* \(#,##0.0\);_(* &quot;-&quot;??_);_(@_)">
                  <c:v>0.3</c:v>
                </c:pt>
              </c:numCache>
            </c:numRef>
          </c:val>
          <c:extLst>
            <c:ext xmlns:c16="http://schemas.microsoft.com/office/drawing/2014/chart" uri="{C3380CC4-5D6E-409C-BE32-E72D297353CC}">
              <c16:uniqueId val="{00000002-C366-4932-8DA2-CF6259144950}"/>
            </c:ext>
          </c:extLst>
        </c:ser>
        <c:ser>
          <c:idx val="8"/>
          <c:order val="3"/>
          <c:tx>
            <c:strRef>
              <c:f>'fig 6.8'!$A$29</c:f>
              <c:strCache>
                <c:ptCount val="1"/>
                <c:pt idx="0">
                  <c:v>Others</c:v>
                </c:pt>
              </c:strCache>
            </c:strRef>
          </c:tx>
          <c:spPr>
            <a:solidFill>
              <a:srgbClr val="04736B"/>
            </a:solidFill>
            <a:ln>
              <a:noFill/>
            </a:ln>
            <a:effec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6.8'!$C$29:$H$29</c:f>
              <c:numCache>
                <c:formatCode>General</c:formatCode>
                <c:ptCount val="6"/>
                <c:pt idx="0" formatCode="_(* #,##0.0_);_(* \(#,##0.0\);_(* &quot;-&quot;??_);_(@_)">
                  <c:v>1.8</c:v>
                </c:pt>
                <c:pt idx="2" formatCode="_(* #,##0.0_);_(* \(#,##0.0\);_(* &quot;-&quot;??_);_(@_)">
                  <c:v>0.5</c:v>
                </c:pt>
              </c:numCache>
            </c:numRef>
          </c:val>
          <c:extLst>
            <c:ext xmlns:c16="http://schemas.microsoft.com/office/drawing/2014/chart" uri="{C3380CC4-5D6E-409C-BE32-E72D297353CC}">
              <c16:uniqueId val="{00000003-C366-4932-8DA2-CF6259144950}"/>
            </c:ext>
          </c:extLst>
        </c:ser>
        <c:ser>
          <c:idx val="9"/>
          <c:order val="4"/>
          <c:tx>
            <c:strRef>
              <c:f>'fig 6.8'!$A$30</c:f>
              <c:strCache>
                <c:ptCount val="1"/>
                <c:pt idx="0">
                  <c:v>Solar Heating / Cooling</c:v>
                </c:pt>
              </c:strCache>
            </c:strRef>
          </c:tx>
          <c:spPr>
            <a:pattFill prst="lgCheck">
              <a:fgClr>
                <a:srgbClr val="C98F10"/>
              </a:fgClr>
              <a:bgClr>
                <a:srgbClr val="C98F10"/>
              </a:bgClr>
            </a:pattFill>
            <a:ln>
              <a:noFill/>
            </a:ln>
            <a:effectLst/>
            <a:extLst>
              <a:ext uri="{91240B29-F687-4F45-9708-019B960494DF}">
                <a14:hiddenLine xmlns:a14="http://schemas.microsoft.com/office/drawing/2010/main">
                  <a:noFill/>
                </a14:hiddenLine>
              </a:ext>
            </a:ex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6.8'!$C$30:$H$30</c:f>
              <c:numCache>
                <c:formatCode>_(* #,##0.0_);_(* \(#,##0.0\);_(* "-"??_);_(@_)</c:formatCode>
                <c:ptCount val="6"/>
                <c:pt idx="1">
                  <c:v>0.3</c:v>
                </c:pt>
                <c:pt idx="4">
                  <c:v>0.8</c:v>
                </c:pt>
                <c:pt idx="5">
                  <c:v>0.6</c:v>
                </c:pt>
              </c:numCache>
            </c:numRef>
          </c:val>
          <c:extLst>
            <c:ext xmlns:c16="http://schemas.microsoft.com/office/drawing/2014/chart" uri="{C3380CC4-5D6E-409C-BE32-E72D297353CC}">
              <c16:uniqueId val="{00000004-C366-4932-8DA2-CF6259144950}"/>
            </c:ext>
          </c:extLst>
        </c:ser>
        <c:ser>
          <c:idx val="10"/>
          <c:order val="5"/>
          <c:tx>
            <c:strRef>
              <c:f>'fig 6.8'!$A$31</c:f>
              <c:strCache>
                <c:ptCount val="1"/>
                <c:pt idx="0">
                  <c:v>Solar Photovoltaic</c:v>
                </c:pt>
              </c:strCache>
            </c:strRef>
          </c:tx>
          <c:spPr>
            <a:pattFill prst="wdDnDiag">
              <a:fgClr>
                <a:srgbClr val="00AAAD"/>
              </a:fgClr>
              <a:bgClr>
                <a:srgbClr val="00AAAD"/>
              </a:bgClr>
            </a:pattFill>
            <a:ln>
              <a:noFill/>
            </a:ln>
            <a:effectLst/>
            <a:extLst>
              <a:ext uri="{91240B29-F687-4F45-9708-019B960494DF}">
                <a14:hiddenLine xmlns:a14="http://schemas.microsoft.com/office/drawing/2010/main">
                  <a:noFill/>
                </a14:hiddenLine>
              </a:ext>
            </a:ex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6.8'!$C$31:$H$31</c:f>
              <c:numCache>
                <c:formatCode>_(* #,##0.0_);_(* \(#,##0.0\);_(* "-"??_);_(@_)</c:formatCode>
                <c:ptCount val="6"/>
                <c:pt idx="0">
                  <c:v>0.6</c:v>
                </c:pt>
                <c:pt idx="1">
                  <c:v>2</c:v>
                </c:pt>
                <c:pt idx="4">
                  <c:v>0.3</c:v>
                </c:pt>
                <c:pt idx="5">
                  <c:v>0.8</c:v>
                </c:pt>
              </c:numCache>
            </c:numRef>
          </c:val>
          <c:extLst>
            <c:ext xmlns:c16="http://schemas.microsoft.com/office/drawing/2014/chart" uri="{C3380CC4-5D6E-409C-BE32-E72D297353CC}">
              <c16:uniqueId val="{00000005-C366-4932-8DA2-CF6259144950}"/>
            </c:ext>
          </c:extLst>
        </c:ser>
        <c:ser>
          <c:idx val="13"/>
          <c:order val="6"/>
          <c:tx>
            <c:strRef>
              <c:f>'fig 6.8'!$A$32</c:f>
              <c:strCache>
                <c:ptCount val="1"/>
                <c:pt idx="0">
                  <c:v>Wind Energy</c:v>
                </c:pt>
              </c:strCache>
            </c:strRef>
          </c:tx>
          <c:spPr>
            <a:pattFill prst="lgCheck">
              <a:fgClr>
                <a:srgbClr val="B0CB0A"/>
              </a:fgClr>
              <a:bgClr>
                <a:srgbClr val="B0CB0A"/>
              </a:bgClr>
            </a:pattFill>
            <a:ln>
              <a:noFill/>
            </a:ln>
            <a:effectLst/>
            <a:extLst>
              <a:ext uri="{91240B29-F687-4F45-9708-019B960494DF}">
                <a14:hiddenLine xmlns:a14="http://schemas.microsoft.com/office/drawing/2010/main">
                  <a:noFill/>
                </a14:hiddenLine>
              </a:ext>
            </a:extLst>
          </c:spPr>
          <c:invertIfNegative val="0"/>
          <c:cat>
            <c:strRef>
              <c:f>'fig 6.8'!$C$24:$H$24</c:f>
              <c:strCache>
                <c:ptCount val="6"/>
                <c:pt idx="0">
                  <c:v>Algeria</c:v>
                </c:pt>
                <c:pt idx="1">
                  <c:v>Egypt</c:v>
                </c:pt>
                <c:pt idx="2">
                  <c:v>Libya</c:v>
                </c:pt>
                <c:pt idx="3">
                  <c:v>Mauritania</c:v>
                </c:pt>
                <c:pt idx="4">
                  <c:v>Morocco</c:v>
                </c:pt>
                <c:pt idx="5">
                  <c:v>Tunisia</c:v>
                </c:pt>
              </c:strCache>
            </c:strRef>
          </c:cat>
          <c:val>
            <c:numRef>
              <c:f>'fig 6.8'!$C$32:$H$32</c:f>
              <c:numCache>
                <c:formatCode>_(* #,##0.0_);_(* \(#,##0.0\);_(* "-"??_);_(@_)</c:formatCode>
                <c:ptCount val="6"/>
                <c:pt idx="1">
                  <c:v>0.9</c:v>
                </c:pt>
                <c:pt idx="4">
                  <c:v>1.9</c:v>
                </c:pt>
                <c:pt idx="5">
                  <c:v>0.2</c:v>
                </c:pt>
              </c:numCache>
            </c:numRef>
          </c:val>
          <c:extLst>
            <c:ext xmlns:c16="http://schemas.microsoft.com/office/drawing/2014/chart" uri="{C3380CC4-5D6E-409C-BE32-E72D297353CC}">
              <c16:uniqueId val="{00000006-C366-4932-8DA2-CF6259144950}"/>
            </c:ext>
          </c:extLst>
        </c:ser>
        <c:dLbls>
          <c:showLegendKey val="0"/>
          <c:showVal val="0"/>
          <c:showCatName val="0"/>
          <c:showSerName val="0"/>
          <c:showPercent val="0"/>
          <c:showBubbleSize val="0"/>
        </c:dLbls>
        <c:gapWidth val="150"/>
        <c:overlap val="100"/>
        <c:axId val="1667888144"/>
        <c:axId val="2033766688"/>
        <c:extLst/>
      </c:barChart>
      <c:catAx>
        <c:axId val="1667888144"/>
        <c:scaling>
          <c:orientation val="minMax"/>
        </c:scaling>
        <c:delete val="0"/>
        <c:axPos val="b"/>
        <c:majorGridlines>
          <c:spPr>
            <a:ln w="9525" cap="flat" cmpd="sng" algn="ctr">
              <a:solidFill>
                <a:srgbClr val="FFFFFF"/>
              </a:solidFill>
              <a:prstDash val="solid"/>
              <a:round/>
            </a:ln>
            <a:effectLst/>
          </c:spPr>
        </c:majorGridlines>
        <c:title>
          <c:tx>
            <c:rich>
              <a:bodyPr rot="0" spcFirstLastPara="1" vertOverflow="ellipsis" vert="horz" wrap="square" anchor="ctr" anchorCtr="1"/>
              <a:lstStyle/>
              <a:p>
                <a:pPr>
                  <a:defRPr sz="1400" b="0" i="0" u="none" strike="noStrike" kern="1200" baseline="0">
                    <a:solidFill>
                      <a:schemeClr val="tx1">
                        <a:lumMod val="50000"/>
                      </a:schemeClr>
                    </a:solidFill>
                    <a:latin typeface="Arial Narrow" panose="020B0606020202030204" pitchFamily="34" charset="0"/>
                    <a:ea typeface="+mn-ea"/>
                    <a:cs typeface="+mn-cs"/>
                  </a:defRPr>
                </a:pPr>
                <a:r>
                  <a:rPr lang="en-US" sz="1400" b="0" i="0" u="none" strike="noStrike" kern="1200" baseline="0">
                    <a:solidFill>
                      <a:srgbClr val="727272">
                        <a:lumMod val="50000"/>
                      </a:srgbClr>
                    </a:solidFill>
                    <a:latin typeface="Arial Narrow" panose="020B0606020202030204" pitchFamily="34" charset="0"/>
                  </a:rPr>
                  <a:t>Thousands of workers</a:t>
                </a:r>
              </a:p>
            </c:rich>
          </c:tx>
          <c:layout>
            <c:manualLayout>
              <c:xMode val="edge"/>
              <c:yMode val="edge"/>
              <c:x val="1.3603516581652996E-2"/>
              <c:y val="0.203504618785253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Arial Narrow" panose="020B0606020202030204" pitchFamily="34" charset="0"/>
                  <a:ea typeface="+mn-ea"/>
                  <a:cs typeface="+mn-cs"/>
                </a:defRPr>
              </a:pPr>
              <a:endParaRPr lang="es-ES"/>
            </a:p>
          </c:txPr>
        </c:title>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2033766688"/>
        <c:crosses val="autoZero"/>
        <c:auto val="1"/>
        <c:lblAlgn val="ctr"/>
        <c:lblOffset val="0"/>
        <c:tickLblSkip val="1"/>
        <c:noMultiLvlLbl val="0"/>
      </c:catAx>
      <c:valAx>
        <c:axId val="2033766688"/>
        <c:scaling>
          <c:orientation val="minMax"/>
        </c:scaling>
        <c:delete val="0"/>
        <c:axPos val="l"/>
        <c:majorGridlines>
          <c:spPr>
            <a:ln w="9525" cap="flat" cmpd="sng" algn="ctr">
              <a:solidFill>
                <a:srgbClr val="FFFFFF"/>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chemeClr val="tx1">
                    <a:lumMod val="50000"/>
                  </a:schemeClr>
                </a:solidFill>
                <a:latin typeface="Arial Narrow" panose="020B0606020202030204" pitchFamily="34" charset="0"/>
                <a:ea typeface="+mn-ea"/>
                <a:cs typeface="+mn-cs"/>
              </a:defRPr>
            </a:pPr>
            <a:endParaRPr lang="es-ES"/>
          </a:p>
        </c:txPr>
        <c:crossAx val="1667888144"/>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50">
          <a:solidFill>
            <a:schemeClr val="tx1">
              <a:lumMod val="50000"/>
            </a:schemeClr>
          </a:solidFill>
          <a:latin typeface="Arial Narrow" panose="020B0606020202030204" pitchFamily="34" charset="0"/>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0.08423</cdr:x>
      <cdr:y>0</cdr:y>
    </cdr:from>
    <cdr:to>
      <cdr:x>0.95221</cdr:x>
      <cdr:y>0.11062</cdr:y>
    </cdr:to>
    <cdr:grpSp>
      <cdr:nvGrpSpPr>
        <cdr:cNvPr id="26" name="xlamLegendGroup0">
          <a:extLst xmlns:a="http://schemas.openxmlformats.org/drawingml/2006/main">
            <a:ext uri="{FF2B5EF4-FFF2-40B4-BE49-F238E27FC236}">
              <a16:creationId xmlns:a16="http://schemas.microsoft.com/office/drawing/2014/main" id="{A3664359-E518-10D5-B5C6-0262D1FA202B}"/>
            </a:ext>
          </a:extLst>
        </cdr:cNvPr>
        <cdr:cNvGrpSpPr/>
      </cdr:nvGrpSpPr>
      <cdr:grpSpPr>
        <a:xfrm xmlns:a="http://schemas.openxmlformats.org/drawingml/2006/main">
          <a:off x="906589" y="0"/>
          <a:ext cx="9342285" cy="557997"/>
          <a:chOff x="58200" y="-49002"/>
          <a:chExt cx="4992834" cy="323067"/>
        </a:xfrm>
      </cdr:grpSpPr>
      <cdr:sp macro="" textlink="">
        <cdr:nvSpPr>
          <cdr:cNvPr id="27" name="xlamLegend0">
            <a:extLst xmlns:a="http://schemas.openxmlformats.org/drawingml/2006/main">
              <a:ext uri="{FF2B5EF4-FFF2-40B4-BE49-F238E27FC236}">
                <a16:creationId xmlns:a16="http://schemas.microsoft.com/office/drawing/2014/main" id="{7D0C2724-7903-7436-D8A3-F48810720245}"/>
              </a:ext>
            </a:extLst>
          </cdr:cNvPr>
          <cdr:cNvSpPr/>
        </cdr:nvSpPr>
        <cdr:spPr>
          <a:xfrm xmlns:a="http://schemas.openxmlformats.org/drawingml/2006/main">
            <a:off x="58200" y="-49002"/>
            <a:ext cx="4992834" cy="323067"/>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600">
              <a:latin typeface="Arial Narrow" panose="020B0606020202030204" pitchFamily="34" charset="0"/>
            </a:endParaRPr>
          </a:p>
        </cdr:txBody>
      </cdr:sp>
      <cdr:grpSp>
        <cdr:nvGrpSpPr>
          <cdr:cNvPr id="28" name="xlamLegendEntry10">
            <a:extLst xmlns:a="http://schemas.openxmlformats.org/drawingml/2006/main">
              <a:ext uri="{FF2B5EF4-FFF2-40B4-BE49-F238E27FC236}">
                <a16:creationId xmlns:a16="http://schemas.microsoft.com/office/drawing/2014/main" id="{BAF8F75C-C877-4B53-3108-A7F1D659BDD8}"/>
              </a:ext>
            </a:extLst>
          </cdr:cNvPr>
          <cdr:cNvGrpSpPr/>
        </cdr:nvGrpSpPr>
        <cdr:grpSpPr>
          <a:xfrm xmlns:a="http://schemas.openxmlformats.org/drawingml/2006/main">
            <a:off x="277178" y="-49002"/>
            <a:ext cx="1634384" cy="130037"/>
            <a:chOff x="277706" y="-50790"/>
            <a:chExt cx="1637497" cy="134790"/>
          </a:xfrm>
        </cdr:grpSpPr>
        <cdr:sp macro="" textlink="">
          <cdr:nvSpPr>
            <cdr:cNvPr id="32" name="xlamLegendSymbol10">
              <a:extLst xmlns:a="http://schemas.openxmlformats.org/drawingml/2006/main">
                <a:ext uri="{FF2B5EF4-FFF2-40B4-BE49-F238E27FC236}">
                  <a16:creationId xmlns:a16="http://schemas.microsoft.com/office/drawing/2014/main" id="{D1554FBF-1FEF-5324-A934-0FDC6B7F1B32}"/>
                </a:ext>
              </a:extLst>
            </cdr:cNvPr>
            <cdr:cNvSpPr/>
          </cdr:nvSpPr>
          <cdr:spPr>
            <a:xfrm xmlns:a="http://schemas.openxmlformats.org/drawingml/2006/main">
              <a:off x="277706" y="-18379"/>
              <a:ext cx="152844" cy="68825"/>
            </a:xfrm>
            <a:prstGeom xmlns:a="http://schemas.openxmlformats.org/drawingml/2006/main" prst="rect">
              <a:avLst/>
            </a:prstGeom>
            <a:noFill xmlns:a="http://schemas.openxmlformats.org/drawingml/2006/main"/>
            <a:ln xmlns:a="http://schemas.openxmlformats.org/drawingml/2006/main" w="1270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600">
                <a:latin typeface="Arial Narrow" panose="020B0606020202030204" pitchFamily="34" charset="0"/>
              </a:endParaRPr>
            </a:p>
          </cdr:txBody>
        </cdr:sp>
        <cdr:sp macro="" textlink="">
          <cdr:nvSpPr>
            <cdr:cNvPr id="33" name="xlamLegendText10">
              <a:extLst xmlns:a="http://schemas.openxmlformats.org/drawingml/2006/main">
                <a:ext uri="{FF2B5EF4-FFF2-40B4-BE49-F238E27FC236}">
                  <a16:creationId xmlns:a16="http://schemas.microsoft.com/office/drawing/2014/main" id="{164386AB-309C-AA16-8F5B-A86904517406}"/>
                </a:ext>
              </a:extLst>
            </cdr:cNvPr>
            <cdr:cNvSpPr txBox="1"/>
          </cdr:nvSpPr>
          <cdr:spPr>
            <a:xfrm xmlns:a="http://schemas.openxmlformats.org/drawingml/2006/main">
              <a:off x="477486" y="-50790"/>
              <a:ext cx="1437717" cy="13479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squar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dirty="0">
                  <a:solidFill>
                    <a:srgbClr val="000000"/>
                  </a:solidFill>
                  <a:latin typeface="Arial Narrow" panose="020B0606020202030204" pitchFamily="34" charset="0"/>
                </a:rPr>
                <a:t>Number of jobs created (2001-21)</a:t>
              </a:r>
            </a:p>
          </cdr:txBody>
        </cdr:sp>
      </cdr:grpSp>
      <cdr:grpSp>
        <cdr:nvGrpSpPr>
          <cdr:cNvPr id="29" name="xlamLegendEntry20">
            <a:extLst xmlns:a="http://schemas.openxmlformats.org/drawingml/2006/main">
              <a:ext uri="{FF2B5EF4-FFF2-40B4-BE49-F238E27FC236}">
                <a16:creationId xmlns:a16="http://schemas.microsoft.com/office/drawing/2014/main" id="{136C839D-192D-F6EA-74DF-BD4AAC71D526}"/>
              </a:ext>
            </a:extLst>
          </cdr:cNvPr>
          <cdr:cNvGrpSpPr/>
        </cdr:nvGrpSpPr>
        <cdr:grpSpPr>
          <a:xfrm xmlns:a="http://schemas.openxmlformats.org/drawingml/2006/main">
            <a:off x="2580579" y="-44259"/>
            <a:ext cx="2226910" cy="171611"/>
            <a:chOff x="2585490" y="-45872"/>
            <a:chExt cx="2231149" cy="177879"/>
          </a:xfrm>
        </cdr:grpSpPr>
        <cdr:sp macro="" textlink="">
          <cdr:nvSpPr>
            <cdr:cNvPr id="30" name="xlamLegendSymbol20">
              <a:extLst xmlns:a="http://schemas.openxmlformats.org/drawingml/2006/main">
                <a:ext uri="{FF2B5EF4-FFF2-40B4-BE49-F238E27FC236}">
                  <a16:creationId xmlns:a16="http://schemas.microsoft.com/office/drawing/2014/main" id="{9AD1FDE9-73FA-082D-D656-B656BAF06E2F}"/>
                </a:ext>
              </a:extLst>
            </cdr:cNvPr>
            <cdr:cNvSpPr/>
          </cdr:nvSpPr>
          <cdr:spPr>
            <a:xfrm xmlns:a="http://schemas.openxmlformats.org/drawingml/2006/main">
              <a:off x="2585490" y="-12514"/>
              <a:ext cx="72000" cy="68825"/>
            </a:xfrm>
            <a:prstGeom xmlns:a="http://schemas.openxmlformats.org/drawingml/2006/main" prst="diamond">
              <a:avLst/>
            </a:prstGeom>
            <a:solidFill xmlns:a="http://schemas.openxmlformats.org/drawingml/2006/main">
              <a:schemeClr val="tx1"/>
            </a:solidFill>
            <a:ln xmlns:a="http://schemas.openxmlformats.org/drawingml/2006/main" w="3175">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600">
                <a:latin typeface="Arial Narrow" panose="020B0606020202030204" pitchFamily="34" charset="0"/>
              </a:endParaRPr>
            </a:p>
          </cdr:txBody>
        </cdr:sp>
        <cdr:sp macro="" textlink="">
          <cdr:nvSpPr>
            <cdr:cNvPr id="31" name="xlamLegendText20">
              <a:extLst xmlns:a="http://schemas.openxmlformats.org/drawingml/2006/main">
                <a:ext uri="{FF2B5EF4-FFF2-40B4-BE49-F238E27FC236}">
                  <a16:creationId xmlns:a16="http://schemas.microsoft.com/office/drawing/2014/main" id="{998796A1-F2F3-473B-5CA9-DD614CFC866A}"/>
                </a:ext>
              </a:extLst>
            </cdr:cNvPr>
            <cdr:cNvSpPr txBox="1"/>
          </cdr:nvSpPr>
          <cdr:spPr>
            <a:xfrm xmlns:a="http://schemas.openxmlformats.org/drawingml/2006/main">
              <a:off x="2724231" y="-45872"/>
              <a:ext cx="2092408" cy="17787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a:solidFill>
                    <a:srgbClr val="000000"/>
                  </a:solidFill>
                  <a:latin typeface="Arial Narrow" panose="020B0606020202030204" pitchFamily="34" charset="0"/>
                </a:rPr>
                <a:t>Average % vulnerable employment (right-hand side)</a:t>
              </a:r>
            </a:p>
          </cdr:txBody>
        </cdr:sp>
      </cdr:grpSp>
    </cdr:grpSp>
  </cdr:relSizeAnchor>
  <cdr:relSizeAnchor xmlns:cdr="http://schemas.openxmlformats.org/drawingml/2006/chartDrawing">
    <cdr:from>
      <cdr:x>0.69517</cdr:x>
      <cdr:y>0.05979</cdr:y>
    </cdr:from>
    <cdr:to>
      <cdr:x>0.71936</cdr:x>
      <cdr:y>0.08665</cdr:y>
    </cdr:to>
    <cdr:sp macro="" textlink="">
      <cdr:nvSpPr>
        <cdr:cNvPr id="12" name="xlamLegendSymbol10">
          <a:extLst xmlns:a="http://schemas.openxmlformats.org/drawingml/2006/main">
            <a:ext uri="{FF2B5EF4-FFF2-40B4-BE49-F238E27FC236}">
              <a16:creationId xmlns:a16="http://schemas.microsoft.com/office/drawing/2014/main" id="{A1B96CBD-B82E-9B3A-C9F8-992DAC7C2B6B}"/>
            </a:ext>
          </a:extLst>
        </cdr:cNvPr>
        <cdr:cNvSpPr/>
      </cdr:nvSpPr>
      <cdr:spPr>
        <a:xfrm xmlns:a="http://schemas.openxmlformats.org/drawingml/2006/main">
          <a:off x="7482264" y="301587"/>
          <a:ext cx="260363" cy="135489"/>
        </a:xfrm>
        <a:prstGeom xmlns:a="http://schemas.openxmlformats.org/drawingml/2006/main" prst="rect">
          <a:avLst/>
        </a:prstGeom>
        <a:solidFill xmlns:a="http://schemas.openxmlformats.org/drawingml/2006/main">
          <a:srgbClr val="92D050"/>
        </a:solidFill>
        <a:ln xmlns:a="http://schemas.openxmlformats.org/drawingml/2006/main" w="1270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latin typeface="Arial Narrow" panose="020B0606020202030204" pitchFamily="34" charset="0"/>
          </a:endParaRPr>
        </a:p>
      </cdr:txBody>
    </cdr:sp>
  </cdr:relSizeAnchor>
  <cdr:relSizeAnchor xmlns:cdr="http://schemas.openxmlformats.org/drawingml/2006/chartDrawing">
    <cdr:from>
      <cdr:x>0.10433</cdr:x>
      <cdr:y>0.05979</cdr:y>
    </cdr:from>
    <cdr:to>
      <cdr:x>0.12852</cdr:x>
      <cdr:y>0.08665</cdr:y>
    </cdr:to>
    <cdr:sp macro="" textlink="">
      <cdr:nvSpPr>
        <cdr:cNvPr id="13" name="xlamLegendSymbol10">
          <a:extLst xmlns:a="http://schemas.openxmlformats.org/drawingml/2006/main">
            <a:ext uri="{FF2B5EF4-FFF2-40B4-BE49-F238E27FC236}">
              <a16:creationId xmlns:a16="http://schemas.microsoft.com/office/drawing/2014/main" id="{A1B96CBD-B82E-9B3A-C9F8-992DAC7C2B6B}"/>
            </a:ext>
          </a:extLst>
        </cdr:cNvPr>
        <cdr:cNvSpPr/>
      </cdr:nvSpPr>
      <cdr:spPr>
        <a:xfrm xmlns:a="http://schemas.openxmlformats.org/drawingml/2006/main">
          <a:off x="1122981" y="301587"/>
          <a:ext cx="260363" cy="135489"/>
        </a:xfrm>
        <a:prstGeom xmlns:a="http://schemas.openxmlformats.org/drawingml/2006/main" prst="rect">
          <a:avLst/>
        </a:prstGeom>
        <a:solidFill xmlns:a="http://schemas.openxmlformats.org/drawingml/2006/main">
          <a:srgbClr val="F47920"/>
        </a:solidFill>
        <a:ln xmlns:a="http://schemas.openxmlformats.org/drawingml/2006/main" w="1270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latin typeface="Arial Narrow" panose="020B0606020202030204" pitchFamily="34" charset="0"/>
          </a:endParaRPr>
        </a:p>
      </cdr:txBody>
    </cdr:sp>
  </cdr:relSizeAnchor>
  <cdr:relSizeAnchor xmlns:cdr="http://schemas.openxmlformats.org/drawingml/2006/chartDrawing">
    <cdr:from>
      <cdr:x>0.4011</cdr:x>
      <cdr:y>0.05979</cdr:y>
    </cdr:from>
    <cdr:to>
      <cdr:x>0.42529</cdr:x>
      <cdr:y>0.08664</cdr:y>
    </cdr:to>
    <cdr:sp macro="" textlink="">
      <cdr:nvSpPr>
        <cdr:cNvPr id="14" name="xlamLegendSymbol10">
          <a:extLst xmlns:a="http://schemas.openxmlformats.org/drawingml/2006/main">
            <a:ext uri="{FF2B5EF4-FFF2-40B4-BE49-F238E27FC236}">
              <a16:creationId xmlns:a16="http://schemas.microsoft.com/office/drawing/2014/main" id="{A1B96CBD-B82E-9B3A-C9F8-992DAC7C2B6B}"/>
            </a:ext>
          </a:extLst>
        </cdr:cNvPr>
        <cdr:cNvSpPr/>
      </cdr:nvSpPr>
      <cdr:spPr>
        <a:xfrm xmlns:a="http://schemas.openxmlformats.org/drawingml/2006/main">
          <a:off x="4317143" y="301612"/>
          <a:ext cx="260364" cy="135439"/>
        </a:xfrm>
        <a:prstGeom xmlns:a="http://schemas.openxmlformats.org/drawingml/2006/main" prst="rect">
          <a:avLst/>
        </a:prstGeom>
        <a:solidFill xmlns:a="http://schemas.openxmlformats.org/drawingml/2006/main">
          <a:schemeClr val="accent1"/>
        </a:solidFill>
        <a:ln xmlns:a="http://schemas.openxmlformats.org/drawingml/2006/main" w="12700" cap="flat" cmpd="sng" algn="ctr">
          <a:solidFill>
            <a:srgbClr val="000000"/>
          </a:solidFill>
          <a:prstDash val="solid"/>
          <a:miter lim="800000"/>
        </a:ln>
        <a:effectLst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200">
            <a:latin typeface="Arial Narrow" panose="020B0606020202030204" pitchFamily="34" charset="0"/>
          </a:endParaRPr>
        </a:p>
      </cdr:txBody>
    </cdr:sp>
  </cdr:relSizeAnchor>
  <cdr:relSizeAnchor xmlns:cdr="http://schemas.openxmlformats.org/drawingml/2006/chartDrawing">
    <cdr:from>
      <cdr:x>0.14344</cdr:x>
      <cdr:y>0.04881</cdr:y>
    </cdr:from>
    <cdr:to>
      <cdr:x>0.38412</cdr:x>
      <cdr:y>0.09762</cdr:y>
    </cdr:to>
    <cdr:sp macro="" textlink="">
      <cdr:nvSpPr>
        <cdr:cNvPr id="15" name="xlamLegendText20">
          <a:extLst xmlns:a="http://schemas.openxmlformats.org/drawingml/2006/main">
            <a:ext uri="{FF2B5EF4-FFF2-40B4-BE49-F238E27FC236}">
              <a16:creationId xmlns:a16="http://schemas.microsoft.com/office/drawing/2014/main" id="{553085E6-FA3E-9A9F-2BC0-67C6F631A5B6}"/>
            </a:ext>
          </a:extLst>
        </cdr:cNvPr>
        <cdr:cNvSpPr txBox="1"/>
      </cdr:nvSpPr>
      <cdr:spPr>
        <a:xfrm xmlns:a="http://schemas.openxmlformats.org/drawingml/2006/main">
          <a:off x="1543876" y="246221"/>
          <a:ext cx="2590453" cy="24622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dirty="0">
              <a:solidFill>
                <a:srgbClr val="000000"/>
              </a:solidFill>
              <a:latin typeface="Arial Narrow" panose="020B0606020202030204" pitchFamily="34" charset="0"/>
            </a:rPr>
            <a:t>Low to mediu</a:t>
          </a:r>
          <a:r>
            <a:rPr lang="en-GB" sz="1600" dirty="0">
              <a:solidFill>
                <a:srgbClr val="000000"/>
              </a:solidFill>
              <a:latin typeface="Arial Narrow" panose="020B0606020202030204" pitchFamily="34" charset="0"/>
            </a:rPr>
            <a:t>m</a:t>
          </a:r>
          <a:r>
            <a:rPr lang="en-GB" sz="1600" b="0" i="0" dirty="0">
              <a:solidFill>
                <a:srgbClr val="000000"/>
              </a:solidFill>
              <a:latin typeface="Arial Narrow" panose="020B0606020202030204" pitchFamily="34" charset="0"/>
            </a:rPr>
            <a:t> skilled occupations</a:t>
          </a:r>
        </a:p>
      </cdr:txBody>
    </cdr:sp>
  </cdr:relSizeAnchor>
  <cdr:relSizeAnchor xmlns:cdr="http://schemas.openxmlformats.org/drawingml/2006/chartDrawing">
    <cdr:from>
      <cdr:x>0.43642</cdr:x>
      <cdr:y>0.04881</cdr:y>
    </cdr:from>
    <cdr:to>
      <cdr:x>0.68216</cdr:x>
      <cdr:y>0.09762</cdr:y>
    </cdr:to>
    <cdr:sp macro="" textlink="">
      <cdr:nvSpPr>
        <cdr:cNvPr id="16" name="xlamLegendText20">
          <a:extLst xmlns:a="http://schemas.openxmlformats.org/drawingml/2006/main">
            <a:ext uri="{FF2B5EF4-FFF2-40B4-BE49-F238E27FC236}">
              <a16:creationId xmlns:a16="http://schemas.microsoft.com/office/drawing/2014/main" id="{553085E6-FA3E-9A9F-2BC0-67C6F631A5B6}"/>
            </a:ext>
          </a:extLst>
        </cdr:cNvPr>
        <cdr:cNvSpPr txBox="1"/>
      </cdr:nvSpPr>
      <cdr:spPr>
        <a:xfrm xmlns:a="http://schemas.openxmlformats.org/drawingml/2006/main">
          <a:off x="4697322" y="246221"/>
          <a:ext cx="2644955" cy="24622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dirty="0">
              <a:solidFill>
                <a:srgbClr val="000000"/>
              </a:solidFill>
              <a:latin typeface="Arial Narrow" panose="020B0606020202030204" pitchFamily="34" charset="0"/>
            </a:rPr>
            <a:t>Medium to high skilled occupations </a:t>
          </a:r>
        </a:p>
      </cdr:txBody>
    </cdr:sp>
  </cdr:relSizeAnchor>
  <cdr:relSizeAnchor xmlns:cdr="http://schemas.openxmlformats.org/drawingml/2006/chartDrawing">
    <cdr:from>
      <cdr:x>0.72832</cdr:x>
      <cdr:y>0.04881</cdr:y>
    </cdr:from>
    <cdr:to>
      <cdr:x>1</cdr:x>
      <cdr:y>0.09762</cdr:y>
    </cdr:to>
    <cdr:sp macro="" textlink="">
      <cdr:nvSpPr>
        <cdr:cNvPr id="17" name="xlamLegendText20">
          <a:extLst xmlns:a="http://schemas.openxmlformats.org/drawingml/2006/main">
            <a:ext uri="{FF2B5EF4-FFF2-40B4-BE49-F238E27FC236}">
              <a16:creationId xmlns:a16="http://schemas.microsoft.com/office/drawing/2014/main" id="{553085E6-FA3E-9A9F-2BC0-67C6F631A5B6}"/>
            </a:ext>
          </a:extLst>
        </cdr:cNvPr>
        <cdr:cNvSpPr txBox="1"/>
      </cdr:nvSpPr>
      <cdr:spPr>
        <a:xfrm xmlns:a="http://schemas.openxmlformats.org/drawingml/2006/main">
          <a:off x="7839075" y="246221"/>
          <a:ext cx="2924175" cy="24622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squar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600" b="0" i="0" dirty="0">
              <a:solidFill>
                <a:srgbClr val="000000"/>
              </a:solidFill>
              <a:latin typeface="Arial Narrow" panose="020B0606020202030204" pitchFamily="34" charset="0"/>
            </a:rPr>
            <a:t>Mostly high skilled occupations</a:t>
          </a:r>
        </a:p>
      </cdr:txBody>
    </cdr:sp>
  </cdr:relSizeAnchor>
</c:userShapes>
</file>

<file path=ppt/drawings/drawing2.xml><?xml version="1.0" encoding="utf-8"?>
<c:userShapes xmlns:c="http://schemas.openxmlformats.org/drawingml/2006/chart">
  <cdr:relSizeAnchor xmlns:cdr="http://schemas.openxmlformats.org/drawingml/2006/chartDrawing">
    <cdr:from>
      <cdr:x>0.04158</cdr:x>
      <cdr:y>0.02808</cdr:y>
    </cdr:from>
    <cdr:to>
      <cdr:x>0.99405</cdr:x>
      <cdr:y>0.2068</cdr:y>
    </cdr:to>
    <cdr:grpSp>
      <cdr:nvGrpSpPr>
        <cdr:cNvPr id="121" name="xlamLegendGroup1">
          <a:extLst xmlns:a="http://schemas.openxmlformats.org/drawingml/2006/main">
            <a:ext uri="{FF2B5EF4-FFF2-40B4-BE49-F238E27FC236}">
              <a16:creationId xmlns:a16="http://schemas.microsoft.com/office/drawing/2014/main" id="{317F332E-1234-6B44-D4E5-72A5BA0F5029}"/>
            </a:ext>
          </a:extLst>
        </cdr:cNvPr>
        <cdr:cNvGrpSpPr/>
      </cdr:nvGrpSpPr>
      <cdr:grpSpPr>
        <a:xfrm xmlns:a="http://schemas.openxmlformats.org/drawingml/2006/main">
          <a:off x="219018" y="75535"/>
          <a:ext cx="5017029" cy="480756"/>
          <a:chOff x="0" y="0"/>
          <a:chExt cx="5545301" cy="302800"/>
        </a:xfrm>
      </cdr:grpSpPr>
      <cdr:sp macro="" textlink="">
        <cdr:nvSpPr>
          <cdr:cNvPr id="122" name="xlamLegend1">
            <a:extLst xmlns:a="http://schemas.openxmlformats.org/drawingml/2006/main">
              <a:ext uri="{FF2B5EF4-FFF2-40B4-BE49-F238E27FC236}">
                <a16:creationId xmlns:a16="http://schemas.microsoft.com/office/drawing/2014/main" id="{A3C61C3F-CE9E-1D80-4790-2D95973E28F8}"/>
              </a:ext>
            </a:extLst>
          </cdr:cNvPr>
          <cdr:cNvSpPr/>
        </cdr:nvSpPr>
        <cdr:spPr>
          <a:xfrm xmlns:a="http://schemas.openxmlformats.org/drawingml/2006/main">
            <a:off x="0" y="0"/>
            <a:ext cx="5545301" cy="302800"/>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grpSp>
        <cdr:nvGrpSpPr>
          <cdr:cNvPr id="123" name="xlamLegendEntry11">
            <a:extLst xmlns:a="http://schemas.openxmlformats.org/drawingml/2006/main">
              <a:ext uri="{FF2B5EF4-FFF2-40B4-BE49-F238E27FC236}">
                <a16:creationId xmlns:a16="http://schemas.microsoft.com/office/drawing/2014/main" id="{7AAA657D-7D2F-DFE1-6D8B-1F554FCEB0DB}"/>
              </a:ext>
            </a:extLst>
          </cdr:cNvPr>
          <cdr:cNvGrpSpPr/>
        </cdr:nvGrpSpPr>
        <cdr:grpSpPr>
          <a:xfrm xmlns:a="http://schemas.openxmlformats.org/drawingml/2006/main">
            <a:off x="180001" y="0"/>
            <a:ext cx="549098" cy="144707"/>
            <a:chOff x="180000" y="43400"/>
            <a:chExt cx="549099" cy="144708"/>
          </a:xfrm>
        </cdr:grpSpPr>
        <cdr:sp macro="" textlink="">
          <cdr:nvSpPr>
            <cdr:cNvPr id="142" name="xlamLegendSymbol11">
              <a:extLst xmlns:a="http://schemas.openxmlformats.org/drawingml/2006/main">
                <a:ext uri="{FF2B5EF4-FFF2-40B4-BE49-F238E27FC236}">
                  <a16:creationId xmlns:a16="http://schemas.microsoft.com/office/drawing/2014/main" id="{151DEB31-2FAB-04EB-EC9B-EA57C5603DE5}"/>
                </a:ext>
              </a:extLst>
            </cdr:cNvPr>
            <cdr:cNvSpPr/>
          </cdr:nvSpPr>
          <cdr:spPr>
            <a:xfrm xmlns:a="http://schemas.openxmlformats.org/drawingml/2006/main">
              <a:off x="180000" y="61400"/>
              <a:ext cx="144000" cy="72000"/>
            </a:xfrm>
            <a:prstGeom xmlns:a="http://schemas.openxmlformats.org/drawingml/2006/main" prst="rect">
              <a:avLst/>
            </a:prstGeom>
            <a:solidFill xmlns:a="http://schemas.openxmlformats.org/drawingml/2006/main">
              <a:srgbClr val="F47920"/>
            </a:solid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43" name="xlamLegendText11">
              <a:extLst xmlns:a="http://schemas.openxmlformats.org/drawingml/2006/main">
                <a:ext uri="{FF2B5EF4-FFF2-40B4-BE49-F238E27FC236}">
                  <a16:creationId xmlns:a16="http://schemas.microsoft.com/office/drawing/2014/main" id="{6EB9AF13-C28D-F069-76E5-40128CF42EB4}"/>
                </a:ext>
              </a:extLst>
            </cdr:cNvPr>
            <cdr:cNvSpPr txBox="1"/>
          </cdr:nvSpPr>
          <cdr:spPr>
            <a:xfrm xmlns:a="http://schemas.openxmlformats.org/drawingml/2006/main">
              <a:off x="396001" y="43400"/>
              <a:ext cx="333098" cy="14470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400" b="0" i="0" dirty="0">
                  <a:solidFill>
                    <a:srgbClr val="000000"/>
                  </a:solidFill>
                  <a:latin typeface="Arial Narrow" panose="020B0606020202030204" pitchFamily="34" charset="0"/>
                </a:rPr>
                <a:t>CSP</a:t>
              </a:r>
            </a:p>
          </cdr:txBody>
        </cdr:sp>
      </cdr:grpSp>
      <cdr:grpSp>
        <cdr:nvGrpSpPr>
          <cdr:cNvPr id="124" name="xlamLegendEntry21">
            <a:extLst xmlns:a="http://schemas.openxmlformats.org/drawingml/2006/main">
              <a:ext uri="{FF2B5EF4-FFF2-40B4-BE49-F238E27FC236}">
                <a16:creationId xmlns:a16="http://schemas.microsoft.com/office/drawing/2014/main" id="{F93D87E6-AAF6-1C0B-805D-BAF1B6D15AE8}"/>
              </a:ext>
            </a:extLst>
          </cdr:cNvPr>
          <cdr:cNvGrpSpPr/>
        </cdr:nvGrpSpPr>
        <cdr:grpSpPr>
          <a:xfrm xmlns:a="http://schemas.openxmlformats.org/drawingml/2006/main">
            <a:off x="1978475" y="0"/>
            <a:ext cx="969015" cy="124034"/>
            <a:chOff x="1978476" y="43400"/>
            <a:chExt cx="969016" cy="124034"/>
          </a:xfrm>
        </cdr:grpSpPr>
        <cdr:sp macro="" textlink="">
          <cdr:nvSpPr>
            <cdr:cNvPr id="140" name="xlamLegendSymbol21">
              <a:extLst xmlns:a="http://schemas.openxmlformats.org/drawingml/2006/main">
                <a:ext uri="{FF2B5EF4-FFF2-40B4-BE49-F238E27FC236}">
                  <a16:creationId xmlns:a16="http://schemas.microsoft.com/office/drawing/2014/main" id="{48FA5D40-08D5-E04C-195C-9381926FBB4A}"/>
                </a:ext>
              </a:extLst>
            </cdr:cNvPr>
            <cdr:cNvSpPr/>
          </cdr:nvSpPr>
          <cdr:spPr>
            <a:xfrm xmlns:a="http://schemas.openxmlformats.org/drawingml/2006/main">
              <a:off x="1978476" y="61400"/>
              <a:ext cx="144000" cy="72000"/>
            </a:xfrm>
            <a:prstGeom xmlns:a="http://schemas.openxmlformats.org/drawingml/2006/main" prst="rect">
              <a:avLst/>
            </a:prstGeom>
            <a:pattFill xmlns:a="http://schemas.openxmlformats.org/drawingml/2006/main" prst="wdDnDiag">
              <a:fgClr>
                <a:srgbClr val="0B68AF"/>
              </a:fgClr>
              <a:bgClr>
                <a:srgbClr val="0B68AF"/>
              </a:bgClr>
            </a:patt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41" name="xlamLegendText21">
              <a:extLst xmlns:a="http://schemas.openxmlformats.org/drawingml/2006/main">
                <a:ext uri="{FF2B5EF4-FFF2-40B4-BE49-F238E27FC236}">
                  <a16:creationId xmlns:a16="http://schemas.microsoft.com/office/drawing/2014/main" id="{F7C9894A-0F88-26C8-B7AB-7EFF0CC3239E}"/>
                </a:ext>
              </a:extLst>
            </cdr:cNvPr>
            <cdr:cNvSpPr txBox="1"/>
          </cdr:nvSpPr>
          <cdr:spPr>
            <a:xfrm xmlns:a="http://schemas.openxmlformats.org/drawingml/2006/main">
              <a:off x="2194479" y="43400"/>
              <a:ext cx="753013" cy="12403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panose="020B0606020202030204" pitchFamily="34" charset="0"/>
                </a:rPr>
                <a:t>Hydropower</a:t>
              </a:r>
            </a:p>
          </cdr:txBody>
        </cdr:sp>
      </cdr:grpSp>
      <cdr:grpSp>
        <cdr:nvGrpSpPr>
          <cdr:cNvPr id="125" name="xlamLegendEntry31">
            <a:extLst xmlns:a="http://schemas.openxmlformats.org/drawingml/2006/main">
              <a:ext uri="{FF2B5EF4-FFF2-40B4-BE49-F238E27FC236}">
                <a16:creationId xmlns:a16="http://schemas.microsoft.com/office/drawing/2014/main" id="{2A732424-8EEB-C4AE-0B43-318F23FD9A38}"/>
              </a:ext>
            </a:extLst>
          </cdr:cNvPr>
          <cdr:cNvGrpSpPr/>
        </cdr:nvGrpSpPr>
        <cdr:grpSpPr>
          <a:xfrm xmlns:a="http://schemas.openxmlformats.org/drawingml/2006/main">
            <a:off x="3473606" y="0"/>
            <a:ext cx="1104025" cy="124034"/>
            <a:chOff x="3473607" y="20516"/>
            <a:chExt cx="1104025" cy="124034"/>
          </a:xfrm>
        </cdr:grpSpPr>
        <cdr:sp macro="" textlink="">
          <cdr:nvSpPr>
            <cdr:cNvPr id="138" name="xlamLegendSymbol31">
              <a:extLst xmlns:a="http://schemas.openxmlformats.org/drawingml/2006/main">
                <a:ext uri="{FF2B5EF4-FFF2-40B4-BE49-F238E27FC236}">
                  <a16:creationId xmlns:a16="http://schemas.microsoft.com/office/drawing/2014/main" id="{EA5554CB-A372-F2AB-05B8-CD748F4F0D6D}"/>
                </a:ext>
              </a:extLst>
            </cdr:cNvPr>
            <cdr:cNvSpPr/>
          </cdr:nvSpPr>
          <cdr:spPr>
            <a:xfrm xmlns:a="http://schemas.openxmlformats.org/drawingml/2006/main">
              <a:off x="3473607" y="38552"/>
              <a:ext cx="144000" cy="72000"/>
            </a:xfrm>
            <a:prstGeom xmlns:a="http://schemas.openxmlformats.org/drawingml/2006/main" prst="rect">
              <a:avLst/>
            </a:prstGeom>
            <a:pattFill xmlns:a="http://schemas.openxmlformats.org/drawingml/2006/main" prst="lgCheck">
              <a:fgClr>
                <a:srgbClr val="808080"/>
              </a:fgClr>
              <a:bgClr>
                <a:srgbClr val="808080"/>
              </a:bgClr>
            </a:patt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39" name="xlamLegendText31">
              <a:extLst xmlns:a="http://schemas.openxmlformats.org/drawingml/2006/main">
                <a:ext uri="{FF2B5EF4-FFF2-40B4-BE49-F238E27FC236}">
                  <a16:creationId xmlns:a16="http://schemas.microsoft.com/office/drawing/2014/main" id="{5CC9790E-D473-04E6-A4AB-6DFB8CBCC786}"/>
                </a:ext>
              </a:extLst>
            </cdr:cNvPr>
            <cdr:cNvSpPr txBox="1"/>
          </cdr:nvSpPr>
          <cdr:spPr>
            <a:xfrm xmlns:a="http://schemas.openxmlformats.org/drawingml/2006/main">
              <a:off x="3686420" y="20516"/>
              <a:ext cx="891212" cy="12403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panose="020B0606020202030204" pitchFamily="34" charset="0"/>
                </a:rPr>
                <a:t>Liquid biofuels</a:t>
              </a:r>
            </a:p>
          </cdr:txBody>
        </cdr:sp>
      </cdr:grpSp>
      <cdr:grpSp>
        <cdr:nvGrpSpPr>
          <cdr:cNvPr id="126" name="xlamLegendEntry41">
            <a:extLst xmlns:a="http://schemas.openxmlformats.org/drawingml/2006/main">
              <a:ext uri="{FF2B5EF4-FFF2-40B4-BE49-F238E27FC236}">
                <a16:creationId xmlns:a16="http://schemas.microsoft.com/office/drawing/2014/main" id="{E99A42F3-1764-6FBA-11DF-C171C6D5FA64}"/>
              </a:ext>
            </a:extLst>
          </cdr:cNvPr>
          <cdr:cNvGrpSpPr/>
        </cdr:nvGrpSpPr>
        <cdr:grpSpPr>
          <a:xfrm xmlns:a="http://schemas.openxmlformats.org/drawingml/2006/main">
            <a:off x="4637334" y="43400"/>
            <a:ext cx="634143" cy="124034"/>
            <a:chOff x="4637334" y="43400"/>
            <a:chExt cx="634143" cy="124034"/>
          </a:xfrm>
        </cdr:grpSpPr>
        <cdr:sp macro="" textlink="">
          <cdr:nvSpPr>
            <cdr:cNvPr id="136" name="xlamLegendSymbol41">
              <a:extLst xmlns:a="http://schemas.openxmlformats.org/drawingml/2006/main">
                <a:ext uri="{FF2B5EF4-FFF2-40B4-BE49-F238E27FC236}">
                  <a16:creationId xmlns:a16="http://schemas.microsoft.com/office/drawing/2014/main" id="{E38B7CAD-4DF4-B943-9EE4-DCC9A9B23DB3}"/>
                </a:ext>
              </a:extLst>
            </cdr:cNvPr>
            <cdr:cNvSpPr/>
          </cdr:nvSpPr>
          <cdr:spPr>
            <a:xfrm xmlns:a="http://schemas.openxmlformats.org/drawingml/2006/main">
              <a:off x="4637334" y="61400"/>
              <a:ext cx="144000" cy="72000"/>
            </a:xfrm>
            <a:prstGeom xmlns:a="http://schemas.openxmlformats.org/drawingml/2006/main" prst="rect">
              <a:avLst/>
            </a:prstGeom>
            <a:pattFill xmlns:a="http://schemas.openxmlformats.org/drawingml/2006/main" prst="wdDnDiag">
              <a:fgClr>
                <a:srgbClr val="04736B"/>
              </a:fgClr>
              <a:bgClr>
                <a:srgbClr val="04736B"/>
              </a:bgClr>
            </a:patt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37" name="xlamLegendText41">
              <a:extLst xmlns:a="http://schemas.openxmlformats.org/drawingml/2006/main">
                <a:ext uri="{FF2B5EF4-FFF2-40B4-BE49-F238E27FC236}">
                  <a16:creationId xmlns:a16="http://schemas.microsoft.com/office/drawing/2014/main" id="{D6C1AD1C-6694-E37A-55A5-A15522C80936}"/>
                </a:ext>
              </a:extLst>
            </cdr:cNvPr>
            <cdr:cNvSpPr txBox="1"/>
          </cdr:nvSpPr>
          <cdr:spPr>
            <a:xfrm xmlns:a="http://schemas.openxmlformats.org/drawingml/2006/main">
              <a:off x="4853334" y="43400"/>
              <a:ext cx="418143" cy="12403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panose="020B0606020202030204" pitchFamily="34" charset="0"/>
                </a:rPr>
                <a:t>Others</a:t>
              </a:r>
            </a:p>
          </cdr:txBody>
        </cdr:sp>
      </cdr:grpSp>
      <cdr:grpSp>
        <cdr:nvGrpSpPr>
          <cdr:cNvPr id="127" name="xlamLegendEntry51">
            <a:extLst xmlns:a="http://schemas.openxmlformats.org/drawingml/2006/main">
              <a:ext uri="{FF2B5EF4-FFF2-40B4-BE49-F238E27FC236}">
                <a16:creationId xmlns:a16="http://schemas.microsoft.com/office/drawing/2014/main" id="{484E644E-13D1-A8C7-B404-CC7CBFEF303B}"/>
              </a:ext>
            </a:extLst>
          </cdr:cNvPr>
          <cdr:cNvGrpSpPr/>
        </cdr:nvGrpSpPr>
        <cdr:grpSpPr>
          <a:xfrm xmlns:a="http://schemas.openxmlformats.org/drawingml/2006/main">
            <a:off x="180000" y="169400"/>
            <a:ext cx="1597999" cy="124034"/>
            <a:chOff x="180000" y="169400"/>
            <a:chExt cx="1597999" cy="124034"/>
          </a:xfrm>
        </cdr:grpSpPr>
        <cdr:sp macro="" textlink="">
          <cdr:nvSpPr>
            <cdr:cNvPr id="134" name="xlamLegendSymbol51">
              <a:extLst xmlns:a="http://schemas.openxmlformats.org/drawingml/2006/main">
                <a:ext uri="{FF2B5EF4-FFF2-40B4-BE49-F238E27FC236}">
                  <a16:creationId xmlns:a16="http://schemas.microsoft.com/office/drawing/2014/main" id="{17418BB5-4F3C-1CC8-DC52-2E022F8F0ED1}"/>
                </a:ext>
              </a:extLst>
            </cdr:cNvPr>
            <cdr:cNvSpPr/>
          </cdr:nvSpPr>
          <cdr:spPr>
            <a:xfrm xmlns:a="http://schemas.openxmlformats.org/drawingml/2006/main">
              <a:off x="180000" y="187400"/>
              <a:ext cx="144000" cy="72000"/>
            </a:xfrm>
            <a:prstGeom xmlns:a="http://schemas.openxmlformats.org/drawingml/2006/main" prst="rect">
              <a:avLst/>
            </a:prstGeom>
            <a:pattFill xmlns:a="http://schemas.openxmlformats.org/drawingml/2006/main" prst="lgCheck">
              <a:fgClr>
                <a:srgbClr val="C98F10"/>
              </a:fgClr>
              <a:bgClr>
                <a:srgbClr val="C98F10"/>
              </a:bgClr>
            </a:patt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35" name="xlamLegendText51">
              <a:extLst xmlns:a="http://schemas.openxmlformats.org/drawingml/2006/main">
                <a:ext uri="{FF2B5EF4-FFF2-40B4-BE49-F238E27FC236}">
                  <a16:creationId xmlns:a16="http://schemas.microsoft.com/office/drawing/2014/main" id="{E0D252C3-D4A0-A67B-7398-587F20DC6FA9}"/>
                </a:ext>
              </a:extLst>
            </cdr:cNvPr>
            <cdr:cNvSpPr txBox="1"/>
          </cdr:nvSpPr>
          <cdr:spPr>
            <a:xfrm xmlns:a="http://schemas.openxmlformats.org/drawingml/2006/main">
              <a:off x="396002" y="169400"/>
              <a:ext cx="1381997" cy="12403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panose="020B0606020202030204" pitchFamily="34" charset="0"/>
                </a:rPr>
                <a:t>Solar heating / cooling</a:t>
              </a:r>
            </a:p>
          </cdr:txBody>
        </cdr:sp>
      </cdr:grpSp>
      <cdr:grpSp>
        <cdr:nvGrpSpPr>
          <cdr:cNvPr id="128" name="xlamLegendEntry61">
            <a:extLst xmlns:a="http://schemas.openxmlformats.org/drawingml/2006/main">
              <a:ext uri="{FF2B5EF4-FFF2-40B4-BE49-F238E27FC236}">
                <a16:creationId xmlns:a16="http://schemas.microsoft.com/office/drawing/2014/main" id="{20FBB350-C013-80E4-27CF-810CCD8CA5B7}"/>
              </a:ext>
            </a:extLst>
          </cdr:cNvPr>
          <cdr:cNvGrpSpPr/>
        </cdr:nvGrpSpPr>
        <cdr:grpSpPr>
          <a:xfrm xmlns:a="http://schemas.openxmlformats.org/drawingml/2006/main">
            <a:off x="1978476" y="169400"/>
            <a:ext cx="1325143" cy="124034"/>
            <a:chOff x="1978476" y="169400"/>
            <a:chExt cx="1325143" cy="124034"/>
          </a:xfrm>
        </cdr:grpSpPr>
        <cdr:sp macro="" textlink="">
          <cdr:nvSpPr>
            <cdr:cNvPr id="132" name="xlamLegendSymbol61">
              <a:extLst xmlns:a="http://schemas.openxmlformats.org/drawingml/2006/main">
                <a:ext uri="{FF2B5EF4-FFF2-40B4-BE49-F238E27FC236}">
                  <a16:creationId xmlns:a16="http://schemas.microsoft.com/office/drawing/2014/main" id="{EF6C374A-0125-8811-36F2-E813EBCD8431}"/>
                </a:ext>
              </a:extLst>
            </cdr:cNvPr>
            <cdr:cNvSpPr/>
          </cdr:nvSpPr>
          <cdr:spPr>
            <a:xfrm xmlns:a="http://schemas.openxmlformats.org/drawingml/2006/main">
              <a:off x="1978476" y="187400"/>
              <a:ext cx="144000" cy="72000"/>
            </a:xfrm>
            <a:prstGeom xmlns:a="http://schemas.openxmlformats.org/drawingml/2006/main" prst="rect">
              <a:avLst/>
            </a:prstGeom>
            <a:pattFill xmlns:a="http://schemas.openxmlformats.org/drawingml/2006/main" prst="wdDnDiag">
              <a:fgClr>
                <a:srgbClr val="00AAAD"/>
              </a:fgClr>
              <a:bgClr>
                <a:srgbClr val="00AAAD"/>
              </a:bgClr>
            </a:patt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33" name="xlamLegendText61">
              <a:extLst xmlns:a="http://schemas.openxmlformats.org/drawingml/2006/main">
                <a:ext uri="{FF2B5EF4-FFF2-40B4-BE49-F238E27FC236}">
                  <a16:creationId xmlns:a16="http://schemas.microsoft.com/office/drawing/2014/main" id="{5E27BF01-1498-F305-315A-29B314D6CE5C}"/>
                </a:ext>
              </a:extLst>
            </cdr:cNvPr>
            <cdr:cNvSpPr txBox="1"/>
          </cdr:nvSpPr>
          <cdr:spPr>
            <a:xfrm xmlns:a="http://schemas.openxmlformats.org/drawingml/2006/main">
              <a:off x="2194477" y="169400"/>
              <a:ext cx="1109142" cy="12403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a:solidFill>
                    <a:srgbClr val="000000"/>
                  </a:solidFill>
                  <a:latin typeface="Arial Narrow" panose="020B0606020202030204" pitchFamily="34" charset="0"/>
                </a:rPr>
                <a:t>Solar photovoltaic</a:t>
              </a:r>
            </a:p>
          </cdr:txBody>
        </cdr:sp>
      </cdr:grpSp>
      <cdr:grpSp>
        <cdr:nvGrpSpPr>
          <cdr:cNvPr id="129" name="xlamLegendEntry71">
            <a:extLst xmlns:a="http://schemas.openxmlformats.org/drawingml/2006/main">
              <a:ext uri="{FF2B5EF4-FFF2-40B4-BE49-F238E27FC236}">
                <a16:creationId xmlns:a16="http://schemas.microsoft.com/office/drawing/2014/main" id="{C9D411D5-3844-3967-6099-AA81D3B83B3B}"/>
              </a:ext>
            </a:extLst>
          </cdr:cNvPr>
          <cdr:cNvGrpSpPr/>
        </cdr:nvGrpSpPr>
        <cdr:grpSpPr>
          <a:xfrm xmlns:a="http://schemas.openxmlformats.org/drawingml/2006/main">
            <a:off x="3473606" y="171661"/>
            <a:ext cx="1095412" cy="124034"/>
            <a:chOff x="3473606" y="171661"/>
            <a:chExt cx="1095412" cy="124034"/>
          </a:xfrm>
        </cdr:grpSpPr>
        <cdr:sp macro="" textlink="">
          <cdr:nvSpPr>
            <cdr:cNvPr id="144" name="xlamLegendSymbol71">
              <a:extLst xmlns:a="http://schemas.openxmlformats.org/drawingml/2006/main">
                <a:ext uri="{FF2B5EF4-FFF2-40B4-BE49-F238E27FC236}">
                  <a16:creationId xmlns:a16="http://schemas.microsoft.com/office/drawing/2014/main" id="{1140DDCD-1BBF-9B6A-6D1C-EE4884A2739A}"/>
                </a:ext>
              </a:extLst>
            </cdr:cNvPr>
            <cdr:cNvSpPr/>
          </cdr:nvSpPr>
          <cdr:spPr>
            <a:xfrm xmlns:a="http://schemas.openxmlformats.org/drawingml/2006/main">
              <a:off x="3473606" y="199063"/>
              <a:ext cx="144000" cy="72000"/>
            </a:xfrm>
            <a:prstGeom xmlns:a="http://schemas.openxmlformats.org/drawingml/2006/main" prst="rect">
              <a:avLst/>
            </a:prstGeom>
            <a:solidFill xmlns:a="http://schemas.openxmlformats.org/drawingml/2006/main">
              <a:srgbClr val="B0CB0A"/>
            </a:solid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000"/>
            </a:p>
          </cdr:txBody>
        </cdr:sp>
        <cdr:sp macro="" textlink="">
          <cdr:nvSpPr>
            <cdr:cNvPr id="145" name="xlamLegendText71">
              <a:extLst xmlns:a="http://schemas.openxmlformats.org/drawingml/2006/main">
                <a:ext uri="{FF2B5EF4-FFF2-40B4-BE49-F238E27FC236}">
                  <a16:creationId xmlns:a16="http://schemas.microsoft.com/office/drawing/2014/main" id="{75574868-3CEA-D19B-25E3-83A08BEF3093}"/>
                </a:ext>
              </a:extLst>
            </cdr:cNvPr>
            <cdr:cNvSpPr txBox="1"/>
          </cdr:nvSpPr>
          <cdr:spPr>
            <a:xfrm xmlns:a="http://schemas.openxmlformats.org/drawingml/2006/main">
              <a:off x="3785886" y="171661"/>
              <a:ext cx="783132" cy="12403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200" b="0" i="0" dirty="0">
                  <a:solidFill>
                    <a:srgbClr val="000000"/>
                  </a:solidFill>
                  <a:latin typeface="Arial Narrow" panose="020B0606020202030204" pitchFamily="34" charset="0"/>
                </a:rPr>
                <a:t>Wind energy</a:t>
              </a:r>
            </a:p>
          </cdr:txBody>
        </cdr:sp>
      </cdr:grpSp>
    </cdr:grpSp>
  </cdr:relSizeAnchor>
</c:userShapes>
</file>

<file path=ppt/drawings/drawing3.xml><?xml version="1.0" encoding="utf-8"?>
<c:userShapes xmlns:c="http://schemas.openxmlformats.org/drawingml/2006/chart">
  <cdr:relSizeAnchor xmlns:cdr="http://schemas.openxmlformats.org/drawingml/2006/chartDrawing">
    <cdr:from>
      <cdr:x>0.02453</cdr:x>
      <cdr:y>0.07117</cdr:y>
    </cdr:from>
    <cdr:to>
      <cdr:x>0.98308</cdr:x>
      <cdr:y>0.13884</cdr:y>
    </cdr:to>
    <cdr:grpSp>
      <cdr:nvGrpSpPr>
        <cdr:cNvPr id="26" name="xlamLegendGroup1">
          <a:extLst xmlns:a="http://schemas.openxmlformats.org/drawingml/2006/main">
            <a:ext uri="{FF2B5EF4-FFF2-40B4-BE49-F238E27FC236}">
              <a16:creationId xmlns:a16="http://schemas.microsoft.com/office/drawing/2014/main" id="{EFFA90B8-A0B9-504B-397F-73884AA0E3F8}"/>
            </a:ext>
          </a:extLst>
        </cdr:cNvPr>
        <cdr:cNvGrpSpPr/>
      </cdr:nvGrpSpPr>
      <cdr:grpSpPr>
        <a:xfrm xmlns:a="http://schemas.openxmlformats.org/drawingml/2006/main">
          <a:off x="116283" y="205939"/>
          <a:ext cx="4543957" cy="195811"/>
          <a:chOff x="0" y="0"/>
          <a:chExt cx="5580693" cy="164595"/>
        </a:xfrm>
      </cdr:grpSpPr>
      <cdr:sp macro="" textlink="">
        <cdr:nvSpPr>
          <cdr:cNvPr id="27" name="xlamLegend1">
            <a:extLst xmlns:a="http://schemas.openxmlformats.org/drawingml/2006/main">
              <a:ext uri="{FF2B5EF4-FFF2-40B4-BE49-F238E27FC236}">
                <a16:creationId xmlns:a16="http://schemas.microsoft.com/office/drawing/2014/main" id="{CD1E4396-C11F-E190-D75C-4123331F7F11}"/>
              </a:ext>
            </a:extLst>
          </cdr:cNvPr>
          <cdr:cNvSpPr/>
        </cdr:nvSpPr>
        <cdr:spPr>
          <a:xfrm xmlns:a="http://schemas.openxmlformats.org/drawingml/2006/main">
            <a:off x="0" y="0"/>
            <a:ext cx="5545301" cy="164595"/>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0" cap="flat" cmpd="sng" algn="ctr">
                <a:solidFill>
                  <a:schemeClr val="accent1">
                    <a:shade val="15000"/>
                  </a:schemeClr>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400"/>
          </a:p>
        </cdr:txBody>
      </cdr:sp>
      <cdr:grpSp>
        <cdr:nvGrpSpPr>
          <cdr:cNvPr id="28" name="xlamLegendEntry11">
            <a:extLst xmlns:a="http://schemas.openxmlformats.org/drawingml/2006/main">
              <a:ext uri="{FF2B5EF4-FFF2-40B4-BE49-F238E27FC236}">
                <a16:creationId xmlns:a16="http://schemas.microsoft.com/office/drawing/2014/main" id="{7EF7388A-F4A0-13DD-E75D-86F13C498D16}"/>
              </a:ext>
            </a:extLst>
          </cdr:cNvPr>
          <cdr:cNvGrpSpPr/>
        </cdr:nvGrpSpPr>
        <cdr:grpSpPr>
          <a:xfrm xmlns:a="http://schemas.openxmlformats.org/drawingml/2006/main">
            <a:off x="201890" y="24312"/>
            <a:ext cx="2692518" cy="129355"/>
            <a:chOff x="122511" y="25645"/>
            <a:chExt cx="2692517" cy="136451"/>
          </a:xfrm>
        </cdr:grpSpPr>
        <cdr:sp macro="" textlink="">
          <cdr:nvSpPr>
            <cdr:cNvPr id="32" name="xlamLegendSymbol11">
              <a:extLst xmlns:a="http://schemas.openxmlformats.org/drawingml/2006/main">
                <a:ext uri="{FF2B5EF4-FFF2-40B4-BE49-F238E27FC236}">
                  <a16:creationId xmlns:a16="http://schemas.microsoft.com/office/drawing/2014/main" id="{FC7CAD9E-B1C1-E243-21BE-A8D2EF09D60E}"/>
                </a:ext>
              </a:extLst>
            </cdr:cNvPr>
            <cdr:cNvSpPr/>
          </cdr:nvSpPr>
          <cdr:spPr>
            <a:xfrm xmlns:a="http://schemas.openxmlformats.org/drawingml/2006/main">
              <a:off x="122511" y="67360"/>
              <a:ext cx="150350" cy="68825"/>
            </a:xfrm>
            <a:prstGeom xmlns:a="http://schemas.openxmlformats.org/drawingml/2006/main" prst="rect">
              <a:avLst/>
            </a:prstGeom>
            <a:solidFill xmlns:a="http://schemas.openxmlformats.org/drawingml/2006/main">
              <a:srgbClr val="0B68AF"/>
            </a:solidFill>
            <a:ln xmlns:a="http://schemas.openxmlformats.org/drawingml/2006/main" w="12700" cap="flat" cmpd="sng" algn="ctr">
              <a:noFill/>
              <a:prstDash val="solid"/>
              <a:miter lim="800000"/>
            </a:ln>
            <a:effectLst xmlns:a="http://schemas.openxmlformats.org/drawingml/2006/main"/>
            <a:extLst xmlns:a="http://schemas.openxmlformats.org/drawingml/2006/main">
              <a:ext uri="{91240B29-F687-4F45-9708-019B960494DF}">
                <a14:hiddenLine xmlns:a14="http://schemas.microsoft.com/office/drawing/2010/main" w="12700" cap="flat" cmpd="sng" algn="ctr">
                  <a:solidFill>
                    <a:srgbClr val="000000"/>
                  </a:solidFill>
                  <a:prstDash val="solid"/>
                  <a:miter lim="800000"/>
                </a14:hiddenLine>
              </a:ext>
            </a:ex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400"/>
            </a:p>
          </cdr:txBody>
        </cdr:sp>
        <cdr:sp macro="" textlink="">
          <cdr:nvSpPr>
            <cdr:cNvPr id="33" name="xlamLegendText11">
              <a:extLst xmlns:a="http://schemas.openxmlformats.org/drawingml/2006/main">
                <a:ext uri="{FF2B5EF4-FFF2-40B4-BE49-F238E27FC236}">
                  <a16:creationId xmlns:a16="http://schemas.microsoft.com/office/drawing/2014/main" id="{E2196564-6B5E-9D6F-7110-454B5C6163A3}"/>
                </a:ext>
              </a:extLst>
            </cdr:cNvPr>
            <cdr:cNvSpPr txBox="1"/>
          </cdr:nvSpPr>
          <cdr:spPr>
            <a:xfrm xmlns:a="http://schemas.openxmlformats.org/drawingml/2006/main">
              <a:off x="415133" y="25645"/>
              <a:ext cx="2399895" cy="13645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000" b="0" i="0" dirty="0">
                  <a:solidFill>
                    <a:sysClr val="windowText" lastClr="000000"/>
                  </a:solidFill>
                  <a:latin typeface="Arial Narrow" panose="020B0606020202030204" pitchFamily="34" charset="0"/>
                </a:rPr>
                <a:t>Years of schooling, population aged 15-64</a:t>
              </a:r>
            </a:p>
          </cdr:txBody>
        </cdr:sp>
      </cdr:grpSp>
      <cdr:grpSp>
        <cdr:nvGrpSpPr>
          <cdr:cNvPr id="29" name="xlamLegendEntry21">
            <a:extLst xmlns:a="http://schemas.openxmlformats.org/drawingml/2006/main">
              <a:ext uri="{FF2B5EF4-FFF2-40B4-BE49-F238E27FC236}">
                <a16:creationId xmlns:a16="http://schemas.microsoft.com/office/drawing/2014/main" id="{18B8334D-F197-CC33-E993-C64EB356E26F}"/>
              </a:ext>
            </a:extLst>
          </cdr:cNvPr>
          <cdr:cNvGrpSpPr/>
        </cdr:nvGrpSpPr>
        <cdr:grpSpPr>
          <a:xfrm xmlns:a="http://schemas.openxmlformats.org/drawingml/2006/main">
            <a:off x="3174780" y="14758"/>
            <a:ext cx="2405913" cy="135823"/>
            <a:chOff x="3174781" y="15567"/>
            <a:chExt cx="2405912" cy="143273"/>
          </a:xfrm>
        </cdr:grpSpPr>
        <cdr:sp macro="" textlink="">
          <cdr:nvSpPr>
            <cdr:cNvPr id="30" name="xlamLegendSymbol21">
              <a:extLst xmlns:a="http://schemas.openxmlformats.org/drawingml/2006/main">
                <a:ext uri="{FF2B5EF4-FFF2-40B4-BE49-F238E27FC236}">
                  <a16:creationId xmlns:a16="http://schemas.microsoft.com/office/drawing/2014/main" id="{C2DDADD7-D9C9-AB97-21A9-CFDE292AAABF}"/>
                </a:ext>
              </a:extLst>
            </cdr:cNvPr>
            <cdr:cNvSpPr/>
          </cdr:nvSpPr>
          <cdr:spPr>
            <a:xfrm xmlns:a="http://schemas.openxmlformats.org/drawingml/2006/main">
              <a:off x="3174781" y="59457"/>
              <a:ext cx="78350" cy="68825"/>
            </a:xfrm>
            <a:prstGeom xmlns:a="http://schemas.openxmlformats.org/drawingml/2006/main" prst="diamond">
              <a:avLst/>
            </a:prstGeom>
            <a:solidFill xmlns:a="http://schemas.openxmlformats.org/drawingml/2006/main">
              <a:srgbClr val="00AAAD"/>
            </a:solidFill>
            <a:ln xmlns:a="http://schemas.openxmlformats.org/drawingml/2006/main" w="3175">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400"/>
            </a:p>
          </cdr:txBody>
        </cdr:sp>
        <cdr:sp macro="" textlink="">
          <cdr:nvSpPr>
            <cdr:cNvPr id="31" name="xlamLegendText21">
              <a:extLst xmlns:a="http://schemas.openxmlformats.org/drawingml/2006/main">
                <a:ext uri="{FF2B5EF4-FFF2-40B4-BE49-F238E27FC236}">
                  <a16:creationId xmlns:a16="http://schemas.microsoft.com/office/drawing/2014/main" id="{036B9A57-0389-4054-03FA-FF0C52E92FD2}"/>
                </a:ext>
              </a:extLst>
            </cdr:cNvPr>
            <cdr:cNvSpPr txBox="1"/>
          </cdr:nvSpPr>
          <cdr:spPr>
            <a:xfrm xmlns:a="http://schemas.openxmlformats.org/drawingml/2006/main">
              <a:off x="3383579" y="15567"/>
              <a:ext cx="2197114" cy="14327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a:extLst xmlns:a="http://schemas.openxmlformats.org/drawingml/2006/main">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n-GB" sz="1050" b="0" i="0" dirty="0">
                  <a:solidFill>
                    <a:sysClr val="windowText" lastClr="000000"/>
                  </a:solidFill>
                  <a:latin typeface="Arial Narrow" panose="020B0606020202030204" pitchFamily="34" charset="0"/>
                </a:rPr>
                <a:t>Learning-adjusted years of schooling</a:t>
              </a:r>
            </a:p>
          </cdr:txBody>
        </cdr:sp>
      </cdr:grp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A8E00A-56B3-C617-64B0-BBFB787DE5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BEDD57-2C32-9039-B030-6C7FFDD986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89C68-EF7F-40FA-8628-6DDF06451B53}" type="datetimeFigureOut">
              <a:rPr lang="en-US" smtClean="0"/>
              <a:t>9/18/2024</a:t>
            </a:fld>
            <a:endParaRPr lang="en-US"/>
          </a:p>
        </p:txBody>
      </p:sp>
      <p:sp>
        <p:nvSpPr>
          <p:cNvPr id="4" name="Footer Placeholder 3">
            <a:extLst>
              <a:ext uri="{FF2B5EF4-FFF2-40B4-BE49-F238E27FC236}">
                <a16:creationId xmlns:a16="http://schemas.microsoft.com/office/drawing/2014/main" id="{094A9205-B670-2AE4-272C-1C7D4F684B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B3511E-F1EC-B154-0F48-E5864CC67C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F8C664-A0A6-4B44-819C-460D04E68B18}" type="slidenum">
              <a:rPr lang="en-US" smtClean="0"/>
              <a:t>‹Nº›</a:t>
            </a:fld>
            <a:endParaRPr lang="en-US"/>
          </a:p>
        </p:txBody>
      </p:sp>
    </p:spTree>
    <p:extLst>
      <p:ext uri="{BB962C8B-B14F-4D97-AF65-F5344CB8AC3E}">
        <p14:creationId xmlns:p14="http://schemas.microsoft.com/office/powerpoint/2010/main" val="378777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A3FA4-703A-F149-81DB-B449120D7402}" type="datetimeFigureOut">
              <a:rPr lang="fr-FR" smtClean="0"/>
              <a:t>18/09/2024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6FC4C0-D78B-9749-ABFA-D4079C471635}" type="slidenum">
              <a:rPr lang="fr-FR" smtClean="0"/>
              <a:t>‹Nº›</a:t>
            </a:fld>
            <a:endParaRPr lang="fr-FR"/>
          </a:p>
        </p:txBody>
      </p:sp>
    </p:spTree>
    <p:extLst>
      <p:ext uri="{BB962C8B-B14F-4D97-AF65-F5344CB8AC3E}">
        <p14:creationId xmlns:p14="http://schemas.microsoft.com/office/powerpoint/2010/main" val="53994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13ED44-CEDB-45BF-96EC-AF743045EA2E}" type="slidenum">
              <a:rPr lang="en-GB" smtClean="0"/>
              <a:t>1</a:t>
            </a:fld>
            <a:endParaRPr lang="en-GB"/>
          </a:p>
        </p:txBody>
      </p:sp>
    </p:spTree>
    <p:extLst>
      <p:ext uri="{BB962C8B-B14F-4D97-AF65-F5344CB8AC3E}">
        <p14:creationId xmlns:p14="http://schemas.microsoft.com/office/powerpoint/2010/main" val="397170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cs typeface="Times New Roman" panose="02020603050405020304" pitchFamily="18" charset="0"/>
              </a:rPr>
              <a:t>Africa’s spending inefficiencies in education remain high: between 2000 and 2017, they were equivalent to over USD 40 billion annually (IMF, 2021</a:t>
            </a:r>
            <a:r>
              <a:rPr lang="en-GB" sz="1800" baseline="-25000" dirty="0">
                <a:effectLst/>
                <a:latin typeface="Arial" panose="020B0604020202020204" pitchFamily="34" charset="0"/>
                <a:ea typeface="Arial" panose="020B0604020202020204" pitchFamily="34" charset="0"/>
                <a:cs typeface="Times New Roman" panose="02020603050405020304" pitchFamily="18" charset="0"/>
              </a:rPr>
              <a:t>[41]</a:t>
            </a:r>
            <a:r>
              <a:rPr lang="en-GB" sz="1800" dirty="0">
                <a:effectLst/>
                <a:latin typeface="Arial" panose="020B0604020202020204" pitchFamily="34" charset="0"/>
                <a:ea typeface="Arial" panose="020B0604020202020204" pitchFamily="34" charset="0"/>
                <a:cs typeface="Times New Roman" panose="02020603050405020304" pitchFamily="18" charset="0"/>
              </a:rPr>
              <a:t>). To achieve better learning outcomes with limited funds, cost-effective interventions, such as support for teachers with structured pedagogy and targeted teaching by learning level, could be expanded (Angrist et al., 2023</a:t>
            </a:r>
            <a:r>
              <a:rPr lang="en-GB" sz="1800" baseline="-25000" dirty="0">
                <a:effectLst/>
                <a:latin typeface="Arial" panose="020B0604020202020204" pitchFamily="34" charset="0"/>
                <a:ea typeface="Arial" panose="020B0604020202020204" pitchFamily="34" charset="0"/>
                <a:cs typeface="Times New Roman" panose="02020603050405020304" pitchFamily="18" charset="0"/>
              </a:rPr>
              <a:t>[42]</a:t>
            </a:r>
            <a:r>
              <a:rPr lang="en-GB" sz="1800" dirty="0">
                <a:effectLst/>
                <a:latin typeface="Arial" panose="020B0604020202020204" pitchFamily="34" charset="0"/>
                <a:ea typeface="Arial" panose="020B0604020202020204" pitchFamily="34" charset="0"/>
                <a:cs typeface="Times New Roman" panose="02020603050405020304" pitchFamily="18" charset="0"/>
              </a:rPr>
              <a:t>). Applying these types of interventions to reach 90% of primary school pupils in African countries would cost the equivalent of just 2% of the continent's 2021 spending on education while generating a return of 1.2 learning-adjusted years of schooling. Comparable national, regional and international learning assessments can serve to monitor education outcomes and policy impacts. </a:t>
            </a:r>
            <a:r>
              <a:rPr lang="en-US" sz="1800" dirty="0">
                <a:effectLst/>
                <a:latin typeface="Arial" panose="020B0604020202020204" pitchFamily="34" charset="0"/>
                <a:ea typeface="Arial" panose="020B0604020202020204" pitchFamily="34" charset="0"/>
                <a:cs typeface="Times New Roman" panose="02020603050405020304" pitchFamily="18" charset="0"/>
              </a:rPr>
              <a:t>An additional 1.2 years of schooling would translate into around an 11% increase in earnings (authors’ calculation based on </a:t>
            </a:r>
            <a:r>
              <a:rPr lang="en-GB" sz="1800" dirty="0">
                <a:effectLst/>
                <a:latin typeface="Arial" panose="020B0604020202020204" pitchFamily="34" charset="0"/>
                <a:ea typeface="Arial" panose="020B0604020202020204" pitchFamily="34" charset="0"/>
                <a:cs typeface="Times New Roman" panose="02020603050405020304" pitchFamily="18" charset="0"/>
              </a:rPr>
              <a:t>estimated returns to education in Africa in Peet, Fink and Fawzi </a:t>
            </a:r>
            <a:r>
              <a:rPr lang="en-GB" sz="1800" dirty="0">
                <a:effectLst/>
                <a:latin typeface="Arial" panose="020B0604020202020204" pitchFamily="34" charset="0"/>
                <a:ea typeface="Arial" panose="020B0604020202020204" pitchFamily="34" charset="0"/>
                <a:cs typeface="Arial" panose="020B0604020202020204" pitchFamily="34" charset="0"/>
              </a:rPr>
              <a:t>(2015</a:t>
            </a:r>
            <a:r>
              <a:rPr lang="en-GB" sz="1800" baseline="-25000" dirty="0">
                <a:effectLst/>
                <a:latin typeface="Arial" panose="020B0604020202020204" pitchFamily="34" charset="0"/>
                <a:ea typeface="Arial" panose="020B0604020202020204" pitchFamily="34" charset="0"/>
                <a:cs typeface="Arial" panose="020B0604020202020204" pitchFamily="34" charset="0"/>
              </a:rPr>
              <a:t>[5]</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66FC4C0-D78B-9749-ABFA-D4079C471635}" type="slidenum">
              <a:rPr lang="fr-FR" smtClean="0"/>
              <a:t>10</a:t>
            </a:fld>
            <a:endParaRPr lang="fr-FR"/>
          </a:p>
        </p:txBody>
      </p:sp>
    </p:spTree>
    <p:extLst>
      <p:ext uri="{BB962C8B-B14F-4D97-AF65-F5344CB8AC3E}">
        <p14:creationId xmlns:p14="http://schemas.microsoft.com/office/powerpoint/2010/main" val="91139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82762" rtl="0" eaLnBrk="1" fontAlgn="auto" latinLnBrk="0" hangingPunct="1">
              <a:lnSpc>
                <a:spcPct val="100000"/>
              </a:lnSpc>
              <a:spcBef>
                <a:spcPts val="0"/>
              </a:spcBef>
              <a:spcAft>
                <a:spcPts val="0"/>
              </a:spcAft>
              <a:buClrTx/>
              <a:buSzTx/>
              <a:buFontTx/>
              <a:buNone/>
              <a:tabLst/>
              <a:defRPr/>
            </a:pPr>
            <a:fld id="{0A9AFF35-D2C0-43F1-B4E6-ECE3AF88858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2762"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77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panose="020F0502020204030204" pitchFamily="34" charset="0"/>
                <a:ea typeface="Calibri" panose="020F0502020204030204" pitchFamily="34" charset="0"/>
                <a:cs typeface="Arial" panose="020B0604020202020204" pitchFamily="34" charset="0"/>
              </a:rPr>
              <a:t>Africa’s working-age population is growing faster than formal employment opportunities.</a:t>
            </a:r>
            <a:endParaRPr lang="en-GB"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a:t>
            </a:r>
            <a:r>
              <a:rPr lang="en-GB" sz="1200" b="1" dirty="0">
                <a:effectLst/>
                <a:latin typeface="Calibri" panose="020F0502020204030204" pitchFamily="34" charset="0"/>
                <a:ea typeface="Calibri" panose="020F0502020204030204" pitchFamily="34" charset="0"/>
                <a:cs typeface="Arial" panose="020B0604020202020204" pitchFamily="34" charset="0"/>
              </a:rPr>
              <a:t> </a:t>
            </a:r>
            <a:r>
              <a:rPr lang="en-GB" sz="1200" dirty="0">
                <a:effectLst/>
                <a:latin typeface="Calibri" panose="020F0502020204030204" pitchFamily="34" charset="0"/>
                <a:ea typeface="Calibri" panose="020F0502020204030204" pitchFamily="34" charset="0"/>
                <a:cs typeface="Arial" panose="020B0604020202020204" pitchFamily="34" charset="0"/>
              </a:rPr>
              <a:t>African continent has a higher share of informal employment than any other world region: in 2021, the share of own-account workers and contributing family members of the total working population was 63.9%, compared to 33.9% for Latin America and the Caribbean and 44.9% for developing Asia.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Under current trends, by 2040, own-account and family workers will continue to make up the majority of the labour market, </a:t>
            </a:r>
            <a:r>
              <a:rPr lang="en-GB" sz="1200" dirty="0">
                <a:effectLst/>
                <a:latin typeface="Calibri" panose="020F0502020204030204" pitchFamily="34" charset="0"/>
                <a:ea typeface="Calibri" panose="020F0502020204030204" pitchFamily="34" charset="0"/>
              </a:rPr>
              <a:t>projected to increase from 325 million in 2020 to 529 million people </a:t>
            </a:r>
            <a:r>
              <a:rPr lang="en-GB" sz="1200" dirty="0">
                <a:effectLst/>
                <a:latin typeface="Calibri" panose="020F0502020204030204" pitchFamily="34" charset="0"/>
                <a:ea typeface="Calibri" panose="020F0502020204030204" pitchFamily="34" charset="0"/>
                <a:cs typeface="Arial" panose="020B0604020202020204" pitchFamily="34" charset="0"/>
              </a:rPr>
              <a:t>(AUC/OECD,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About 68% of self-employed workers in Africa, often informal, are underqualified for their occupation compared to 52% in developing Asia and 38% in Latin America and the Caribbean (figure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panose="020F0502020204030204" pitchFamily="34" charset="0"/>
                <a:ea typeface="Calibri" panose="020F0502020204030204" pitchFamily="34" charset="0"/>
                <a:cs typeface="Arial" panose="020B0604020202020204" pitchFamily="34" charset="0"/>
              </a:rPr>
              <a:t>Considering that pattern, </a:t>
            </a:r>
            <a:r>
              <a:rPr lang="fr-FR" sz="1200" b="1" dirty="0"/>
              <a:t>Informal </a:t>
            </a:r>
            <a:r>
              <a:rPr lang="fr-FR" sz="1200" b="1" dirty="0" err="1"/>
              <a:t>workers</a:t>
            </a:r>
            <a:r>
              <a:rPr lang="fr-FR" sz="1200" b="1" dirty="0"/>
              <a:t> </a:t>
            </a:r>
            <a:r>
              <a:rPr lang="fr-FR" sz="1200" b="1" dirty="0" err="1"/>
              <a:t>may</a:t>
            </a:r>
            <a:r>
              <a:rPr lang="fr-FR" sz="1200" b="1" dirty="0"/>
              <a:t> </a:t>
            </a:r>
            <a:r>
              <a:rPr lang="fr-FR" sz="1200" b="1" dirty="0" err="1"/>
              <a:t>require</a:t>
            </a:r>
            <a:r>
              <a:rPr lang="fr-FR" sz="1200" b="1" dirty="0"/>
              <a:t> </a:t>
            </a:r>
            <a:r>
              <a:rPr lang="fr-FR" sz="1200" b="1" dirty="0" err="1"/>
              <a:t>wider</a:t>
            </a:r>
            <a:r>
              <a:rPr lang="fr-FR" sz="1200" b="1" dirty="0"/>
              <a:t> </a:t>
            </a:r>
            <a:r>
              <a:rPr lang="fr-FR" sz="1200" b="1" dirty="0" err="1"/>
              <a:t>skillsets</a:t>
            </a:r>
            <a:r>
              <a:rPr lang="fr-FR" sz="1200" b="1" dirty="0"/>
              <a:t> to </a:t>
            </a:r>
            <a:r>
              <a:rPr lang="fr-FR" sz="1200" b="1" dirty="0" err="1"/>
              <a:t>succeed</a:t>
            </a:r>
            <a:r>
              <a:rPr lang="fr-FR" sz="1200" b="1"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74151"/>
                </a:solidFill>
                <a:effectLst/>
                <a:latin typeface="Söhne"/>
              </a:rPr>
              <a:t>On a scale of 0 to 5, the level of incorporation of training related to creating or managing SMEs in the education system is rated at 2.5 for primary and secondary education levels in Africa, compared to 3.8 in Developing Asia. This pattern persists in higher education, with lower levels in Africa compared to other developing regions (GEM, 2023)</a:t>
            </a:r>
            <a:endParaRPr lang="en-GB" sz="1200" b="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de-DE" dirty="0"/>
          </a:p>
        </p:txBody>
      </p:sp>
      <p:sp>
        <p:nvSpPr>
          <p:cNvPr id="4" name="Slide Number Placeholder 3"/>
          <p:cNvSpPr>
            <a:spLocks noGrp="1"/>
          </p:cNvSpPr>
          <p:nvPr>
            <p:ph type="sldNum" sz="quarter" idx="5"/>
          </p:nvPr>
        </p:nvSpPr>
        <p:spPr/>
        <p:txBody>
          <a:bodyPr/>
          <a:lstStyle/>
          <a:p>
            <a:fld id="{466FC4C0-D78B-9749-ABFA-D4079C471635}" type="slidenum">
              <a:rPr lang="fr-FR" smtClean="0"/>
              <a:t>12</a:t>
            </a:fld>
            <a:endParaRPr lang="fr-FR"/>
          </a:p>
        </p:txBody>
      </p:sp>
    </p:spTree>
    <p:extLst>
      <p:ext uri="{BB962C8B-B14F-4D97-AF65-F5344CB8AC3E}">
        <p14:creationId xmlns:p14="http://schemas.microsoft.com/office/powerpoint/2010/main" val="365861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1">
                <a:effectLst/>
                <a:latin typeface="Calibri" panose="020F0502020204030204" pitchFamily="34" charset="0"/>
                <a:ea typeface="Calibri" panose="020F0502020204030204" pitchFamily="34" charset="0"/>
                <a:cs typeface="Arial" panose="020B0604020202020204" pitchFamily="34" charset="0"/>
              </a:rPr>
              <a:t>Please Note </a:t>
            </a:r>
            <a:r>
              <a:rPr lang="en-GB" sz="1800" i="1">
                <a:effectLst/>
                <a:latin typeface="Calibri" panose="020F0502020204030204" pitchFamily="34" charset="0"/>
                <a:ea typeface="Calibri" panose="020F0502020204030204" pitchFamily="34" charset="0"/>
                <a:cs typeface="Arial" panose="020B0604020202020204" pitchFamily="34" charset="0"/>
              </a:rPr>
              <a:t>: </a:t>
            </a:r>
            <a:r>
              <a:rPr lang="en-US" sz="1800" i="1">
                <a:effectLst/>
                <a:latin typeface="Calibri" panose="020F0502020204030204" pitchFamily="34" charset="0"/>
                <a:ea typeface="Calibri" panose="020F0502020204030204" pitchFamily="34" charset="0"/>
                <a:cs typeface="Arial" panose="020B0604020202020204" pitchFamily="34" charset="0"/>
              </a:rPr>
              <a:t>Data on the left is old (2016) since SWT surveys were discontinued</a:t>
            </a:r>
            <a:endParaRPr lang="en-GB" sz="1200" i="1">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Despite much progress, skill gaps in African labour markets persist, preventing improvements in labour productivity and the creation of quality jobs.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Arial" panose="020B0604020202020204" pitchFamily="34" charset="0"/>
              </a:rPr>
              <a:t>45% of youth across 10 African  countries felt that their skills were inappropriate for their current work (17% felt over-skilled and 28% under-skilled), while 38% indicated that their education was not useful in finding jobs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t>Data in the second graph is drawn from nationally representative demographic and health surveys (DHS) across 35 African countries collected between 2010-19. Occupational categories provided by DHS have been classified into skilled/unskilled following OECD/UN/ECA/AfDB, (2022) methodology. Skilled occupations are defined as professional, technical, managerial, clerical and skilled manual work. Unskilled occupations are defined as sales, agriculture, household and domestic work, services, and unskilled manual work</a:t>
            </a:r>
          </a:p>
        </p:txBody>
      </p:sp>
      <p:sp>
        <p:nvSpPr>
          <p:cNvPr id="4" name="Slide Number Placeholder 3"/>
          <p:cNvSpPr>
            <a:spLocks noGrp="1"/>
          </p:cNvSpPr>
          <p:nvPr>
            <p:ph type="sldNum" sz="quarter" idx="5"/>
          </p:nvPr>
        </p:nvSpPr>
        <p:spPr/>
        <p:txBody>
          <a:bodyPr/>
          <a:lstStyle/>
          <a:p>
            <a:fld id="{466FC4C0-D78B-9749-ABFA-D4079C471635}" type="slidenum">
              <a:rPr lang="fr-FR" smtClean="0"/>
              <a:t>13</a:t>
            </a:fld>
            <a:endParaRPr lang="fr-FR"/>
          </a:p>
        </p:txBody>
      </p:sp>
    </p:spTree>
    <p:extLst>
      <p:ext uri="{BB962C8B-B14F-4D97-AF65-F5344CB8AC3E}">
        <p14:creationId xmlns:p14="http://schemas.microsoft.com/office/powerpoint/2010/main" val="160395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 2020, 17% of all tertiary educated adults that were born in Africa were living abroad. </a:t>
            </a:r>
          </a:p>
          <a:p>
            <a:pPr marL="171450" indent="-171450">
              <a:buFont typeface="Arial" panose="020B0604020202020204" pitchFamily="34" charset="0"/>
              <a:buChar char="•"/>
            </a:pPr>
            <a:r>
              <a:rPr lang="en-US" b="0"/>
              <a:t>Of these 17%, 72% chose high-income countries.</a:t>
            </a:r>
          </a:p>
          <a:p>
            <a:pPr marL="171450" indent="-171450">
              <a:buFont typeface="Arial" panose="020B0604020202020204" pitchFamily="34" charset="0"/>
              <a:buChar char="•"/>
            </a:pPr>
            <a:r>
              <a:rPr lang="en-US" b="0"/>
              <a:t>This is even greater for East Africa: almost half (47%) of tertiary-educate adults born in the region was living in another country, of which 53% had moved to high‑income countries and 46% to another African country.</a:t>
            </a:r>
          </a:p>
          <a:p>
            <a:pPr marL="171450" indent="-171450">
              <a:buFont typeface="Arial" panose="020B0604020202020204" pitchFamily="34" charset="0"/>
              <a:buChar char="•"/>
            </a:pPr>
            <a:r>
              <a:rPr lang="en-US" b="1"/>
              <a:t>Students: </a:t>
            </a:r>
            <a:r>
              <a:rPr lang="en-US" b="0"/>
              <a:t>600 000 African students in tertiary education left their studies in Africa in 2021, to continue them in another country. This corresponds to 3.3% of all African tertiary‑level students, against 1.8% in developing Asia and 1% in LAC.</a:t>
            </a:r>
          </a:p>
          <a:p>
            <a:pPr marL="171450" indent="-171450">
              <a:buFont typeface="Arial" panose="020B0604020202020204" pitchFamily="34" charset="0"/>
              <a:buChar char="•"/>
            </a:pPr>
            <a:r>
              <a:rPr lang="en-US" sz="1200" b="1" i="0">
                <a:solidFill>
                  <a:srgbClr val="000000"/>
                </a:solidFill>
                <a:effectLst/>
                <a:latin typeface="Arial" panose="020B0604020202020204" pitchFamily="34" charset="0"/>
              </a:rPr>
              <a:t>Skills: </a:t>
            </a:r>
            <a:r>
              <a:rPr lang="en-US" sz="1200" b="0" i="0">
                <a:solidFill>
                  <a:srgbClr val="000000"/>
                </a:solidFill>
                <a:effectLst/>
                <a:latin typeface="Arial" panose="020B0604020202020204" pitchFamily="34" charset="0"/>
              </a:rPr>
              <a:t>LinkedIn data suggest that employees with skills in advanced technologies (such as mobile application development or artificial intelligence) and working in </a:t>
            </a:r>
            <a:r>
              <a:rPr lang="en-US" sz="1200" b="0" i="0" err="1">
                <a:solidFill>
                  <a:srgbClr val="000000"/>
                </a:solidFill>
                <a:effectLst/>
                <a:latin typeface="Arial" panose="020B0604020202020204" pitchFamily="34" charset="0"/>
              </a:rPr>
              <a:t>globalised</a:t>
            </a:r>
            <a:r>
              <a:rPr lang="en-US" sz="1200" b="0" i="0">
                <a:solidFill>
                  <a:srgbClr val="000000"/>
                </a:solidFill>
                <a:effectLst/>
                <a:latin typeface="Arial" panose="020B0604020202020204" pitchFamily="34" charset="0"/>
              </a:rPr>
              <a:t> professional industries (e.g. higher education, research or computer software) emigrate from African countries, likely due to better pay and career opportunities </a:t>
            </a:r>
            <a:r>
              <a:rPr lang="en-US" sz="1200" b="0" i="0">
                <a:solidFill>
                  <a:srgbClr val="000000"/>
                </a:solidFill>
                <a:effectLst/>
                <a:latin typeface="Calibri" panose="020F0502020204030204" pitchFamily="34" charset="0"/>
              </a:rPr>
              <a:t>​</a:t>
            </a:r>
          </a:p>
          <a:p>
            <a:pPr marL="0" indent="0">
              <a:buFont typeface="Arial" panose="020B0604020202020204" pitchFamily="34" charset="0"/>
              <a:buNone/>
            </a:pPr>
            <a:endParaRPr lang="en-US" sz="1200" b="0" i="0">
              <a:solidFill>
                <a:srgbClr val="000000"/>
              </a:solidFill>
              <a:effectLst/>
              <a:latin typeface="Arial" panose="020B0604020202020204" pitchFamily="34" charset="0"/>
            </a:endParaRPr>
          </a:p>
          <a:p>
            <a:pPr marL="0" indent="0">
              <a:buFont typeface="Arial" panose="020B0604020202020204" pitchFamily="34" charset="0"/>
              <a:buNone/>
            </a:pPr>
            <a:r>
              <a:rPr lang="en-US" sz="1200" b="1" i="0">
                <a:solidFill>
                  <a:srgbClr val="000000"/>
                </a:solidFill>
                <a:effectLst/>
                <a:latin typeface="Arial" panose="020B0604020202020204" pitchFamily="34" charset="0"/>
              </a:rPr>
              <a:t>Consequences of this brain drain : </a:t>
            </a:r>
          </a:p>
          <a:p>
            <a:pPr marL="171450" indent="-171450">
              <a:buFont typeface="Arial" panose="020B0604020202020204" pitchFamily="34" charset="0"/>
              <a:buChar char="•"/>
            </a:pPr>
            <a:r>
              <a:rPr lang="en-US" b="0" i="0">
                <a:solidFill>
                  <a:srgbClr val="374151"/>
                </a:solidFill>
                <a:effectLst/>
                <a:latin typeface="Söhne"/>
              </a:rPr>
              <a:t>Migrant workers face skill loss when they can't leverage their expertise upon returning home, hindering reintegration due to a mismatch with local demand</a:t>
            </a:r>
          </a:p>
          <a:p>
            <a:pPr marL="171450" indent="-171450">
              <a:buFont typeface="Arial" panose="020B0604020202020204" pitchFamily="34" charset="0"/>
              <a:buChar char="•"/>
            </a:pPr>
            <a:r>
              <a:rPr lang="en-US" b="0" i="0">
                <a:solidFill>
                  <a:srgbClr val="374151"/>
                </a:solidFill>
                <a:effectLst/>
                <a:latin typeface="Söhne"/>
              </a:rPr>
              <a:t>This </a:t>
            </a:r>
            <a:r>
              <a:rPr lang="en-US" b="0" i="0" err="1">
                <a:solidFill>
                  <a:srgbClr val="374151"/>
                </a:solidFill>
                <a:effectLst/>
                <a:latin typeface="Söhne"/>
              </a:rPr>
              <a:t>underutilisation</a:t>
            </a:r>
            <a:r>
              <a:rPr lang="en-US" b="0" i="0">
                <a:solidFill>
                  <a:srgbClr val="374151"/>
                </a:solidFill>
                <a:effectLst/>
                <a:latin typeface="Söhne"/>
              </a:rPr>
              <a:t> of human capital exacerbates brain drain, leaving untapped talent pools and skill gaps in the national labor market</a:t>
            </a:r>
          </a:p>
          <a:p>
            <a:pPr marL="171450" indent="-171450">
              <a:buFont typeface="Arial" panose="020B0604020202020204" pitchFamily="34" charset="0"/>
              <a:buChar char="•"/>
            </a:pPr>
            <a:r>
              <a:rPr lang="en-US" b="0" i="0">
                <a:solidFill>
                  <a:srgbClr val="374151"/>
                </a:solidFill>
                <a:effectLst/>
                <a:latin typeface="Söhne"/>
              </a:rPr>
              <a:t>To tackle this, it's essential to invest in local talent through skill development initiatives and the creation of improved job opportunities</a:t>
            </a:r>
          </a:p>
          <a:p>
            <a:pPr marL="0" indent="0">
              <a:buFont typeface="Arial" panose="020B0604020202020204" pitchFamily="34" charset="0"/>
              <a:buNone/>
            </a:pPr>
            <a:endParaRPr lang="en-US" sz="1200" b="0" i="0">
              <a:solidFill>
                <a:srgbClr val="000000"/>
              </a:solidFill>
              <a:effectLst/>
              <a:latin typeface="Arial" panose="020B0604020202020204" pitchFamily="34" charset="0"/>
            </a:endParaRPr>
          </a:p>
          <a:p>
            <a:pPr marL="0" indent="0">
              <a:buFont typeface="Arial" panose="020B0604020202020204" pitchFamily="34" charset="0"/>
              <a:buNone/>
            </a:pPr>
            <a:r>
              <a:rPr lang="en-US" sz="1200" b="1" i="0">
                <a:solidFill>
                  <a:srgbClr val="000000"/>
                </a:solidFill>
                <a:effectLst/>
                <a:latin typeface="Arial" panose="020B0604020202020204" pitchFamily="34" charset="0"/>
              </a:rPr>
              <a:t>Regional policies are key to retain talents. </a:t>
            </a:r>
            <a:r>
              <a:rPr lang="en-US" sz="1200" b="0" i="0">
                <a:solidFill>
                  <a:srgbClr val="000000"/>
                </a:solidFill>
                <a:effectLst/>
                <a:latin typeface="Arial" panose="020B0604020202020204" pitchFamily="34" charset="0"/>
              </a:rPr>
              <a:t>This include :</a:t>
            </a:r>
          </a:p>
          <a:p>
            <a:pPr marL="171450" indent="-171450">
              <a:buFont typeface="Arial" panose="020B0604020202020204" pitchFamily="34" charset="0"/>
              <a:buChar char="•"/>
            </a:pPr>
            <a:r>
              <a:rPr lang="en-US" b="1" err="1"/>
              <a:t>Harmonised</a:t>
            </a:r>
            <a:r>
              <a:rPr lang="en-US" b="1"/>
              <a:t> qualification framework and skill accreditation</a:t>
            </a:r>
          </a:p>
          <a:p>
            <a:pPr marL="628650" lvl="1" indent="-171450">
              <a:buFont typeface="Arial" panose="020B0604020202020204" pitchFamily="34" charset="0"/>
              <a:buChar char="•"/>
            </a:pPr>
            <a:r>
              <a:rPr lang="en-US"/>
              <a:t>African continental Qualifications Framework (ACQF)</a:t>
            </a:r>
          </a:p>
          <a:p>
            <a:pPr marL="171450" indent="-171450">
              <a:buFont typeface="Arial" panose="020B0604020202020204" pitchFamily="34" charset="0"/>
              <a:buChar char="•"/>
            </a:pPr>
            <a:r>
              <a:rPr lang="en-US" b="1"/>
              <a:t>Cross-country skill development </a:t>
            </a:r>
            <a:r>
              <a:rPr lang="en-US" b="1" err="1"/>
              <a:t>programmes</a:t>
            </a:r>
            <a:endParaRPr lang="en-US" b="1"/>
          </a:p>
          <a:p>
            <a:pPr marL="628650" lvl="1" indent="-171450">
              <a:buFont typeface="Arial" panose="020B0604020202020204" pitchFamily="34" charset="0"/>
              <a:buChar char="•"/>
            </a:pPr>
            <a:r>
              <a:rPr lang="en-US"/>
              <a:t>Centers of Excellence (</a:t>
            </a:r>
            <a:r>
              <a:rPr lang="en-US" err="1"/>
              <a:t>CoEs</a:t>
            </a:r>
            <a:r>
              <a:rPr lang="en-US"/>
              <a:t>)</a:t>
            </a:r>
          </a:p>
          <a:p>
            <a:pPr marL="628650" lvl="1" indent="-171450">
              <a:buFont typeface="Arial" panose="020B0604020202020204" pitchFamily="34" charset="0"/>
              <a:buChar char="•"/>
            </a:pPr>
            <a:r>
              <a:rPr lang="en-US"/>
              <a:t>Regional training Centers</a:t>
            </a:r>
          </a:p>
          <a:p>
            <a:pPr marL="171450" indent="-171450">
              <a:buFont typeface="Arial" panose="020B0604020202020204" pitchFamily="34" charset="0"/>
              <a:buChar char="•"/>
            </a:pPr>
            <a:r>
              <a:rPr lang="en-US" b="1"/>
              <a:t>Intra-African exchange </a:t>
            </a:r>
            <a:r>
              <a:rPr lang="en-US" b="1" err="1"/>
              <a:t>programmes</a:t>
            </a:r>
            <a:endParaRPr lang="en-US" b="1"/>
          </a:p>
          <a:p>
            <a:pPr marL="628650" lvl="1" indent="-171450">
              <a:buFont typeface="Arial" panose="020B0604020202020204" pitchFamily="34" charset="0"/>
              <a:buChar char="•"/>
            </a:pPr>
            <a:r>
              <a:rPr lang="en-US"/>
              <a:t>Skills mobility partnerships (SMPs) </a:t>
            </a:r>
            <a:r>
              <a:rPr lang="en-US">
                <a:sym typeface="Wingdings" panose="05000000000000000000" pitchFamily="2" charset="2"/>
              </a:rPr>
              <a:t> </a:t>
            </a:r>
            <a:r>
              <a:rPr lang="en-US" sz="1800" b="0" i="0">
                <a:solidFill>
                  <a:srgbClr val="000000"/>
                </a:solidFill>
                <a:effectLst/>
                <a:latin typeface="Arial" panose="020B0604020202020204" pitchFamily="34" charset="0"/>
              </a:rPr>
              <a:t>these agreements </a:t>
            </a:r>
            <a:r>
              <a:rPr lang="en-US" sz="1800" b="0" i="0" err="1">
                <a:solidFill>
                  <a:srgbClr val="000000"/>
                </a:solidFill>
                <a:effectLst/>
                <a:latin typeface="Arial" panose="020B0604020202020204" pitchFamily="34" charset="0"/>
              </a:rPr>
              <a:t>emphasise</a:t>
            </a:r>
            <a:r>
              <a:rPr lang="en-US" sz="1800" b="0" i="0">
                <a:solidFill>
                  <a:srgbClr val="000000"/>
                </a:solidFill>
                <a:effectLst/>
                <a:latin typeface="Arial" panose="020B0604020202020204" pitchFamily="34" charset="0"/>
              </a:rPr>
              <a:t> temporary assignments, return initiatives, and </a:t>
            </a:r>
            <a:r>
              <a:rPr lang="en-US" sz="1800" b="0" i="0" err="1">
                <a:solidFill>
                  <a:srgbClr val="000000"/>
                </a:solidFill>
                <a:effectLst/>
                <a:latin typeface="Arial" panose="020B0604020202020204" pitchFamily="34" charset="0"/>
              </a:rPr>
              <a:t>specialised</a:t>
            </a:r>
            <a:r>
              <a:rPr lang="en-US" sz="1800" b="0" i="0">
                <a:solidFill>
                  <a:srgbClr val="000000"/>
                </a:solidFill>
                <a:effectLst/>
                <a:latin typeface="Arial" panose="020B0604020202020204" pitchFamily="34" charset="0"/>
              </a:rPr>
              <a:t> trainings. When implemented effectively, SMPs can help destination countries meet skill shortages and </a:t>
            </a:r>
            <a:r>
              <a:rPr lang="en-US" sz="1800" b="0" i="0" err="1">
                <a:solidFill>
                  <a:srgbClr val="000000"/>
                </a:solidFill>
                <a:effectLst/>
                <a:latin typeface="Arial" panose="020B0604020202020204" pitchFamily="34" charset="0"/>
              </a:rPr>
              <a:t>labour</a:t>
            </a:r>
            <a:r>
              <a:rPr lang="en-US" sz="1800" b="0" i="0">
                <a:solidFill>
                  <a:srgbClr val="000000"/>
                </a:solidFill>
                <a:effectLst/>
                <a:latin typeface="Arial" panose="020B0604020202020204" pitchFamily="34" charset="0"/>
              </a:rPr>
              <a:t> market needs, improve migrants’ skillsets, and contribute to the sending countries’ development through remittances and capacity building.  </a:t>
            </a:r>
            <a:endParaRPr lang="en-US"/>
          </a:p>
        </p:txBody>
      </p:sp>
      <p:sp>
        <p:nvSpPr>
          <p:cNvPr id="4" name="Slide Number Placeholder 3"/>
          <p:cNvSpPr>
            <a:spLocks noGrp="1"/>
          </p:cNvSpPr>
          <p:nvPr>
            <p:ph type="sldNum" sz="quarter" idx="5"/>
          </p:nvPr>
        </p:nvSpPr>
        <p:spPr/>
        <p:txBody>
          <a:bodyPr/>
          <a:lstStyle/>
          <a:p>
            <a:fld id="{466FC4C0-D78B-9749-ABFA-D4079C471635}" type="slidenum">
              <a:rPr lang="fr-FR" smtClean="0"/>
              <a:t>14</a:t>
            </a:fld>
            <a:endParaRPr lang="fr-FR"/>
          </a:p>
        </p:txBody>
      </p:sp>
    </p:spTree>
    <p:extLst>
      <p:ext uri="{BB962C8B-B14F-4D97-AF65-F5344CB8AC3E}">
        <p14:creationId xmlns:p14="http://schemas.microsoft.com/office/powerpoint/2010/main" val="301232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accelerate productive transformation, public policies need to tackle the obstacles to digital adoption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use of more sophisticated DTs and related technologies is associated with higher productivity across African countries for enterprises employing five or more full-time employees (</a:t>
            </a:r>
            <a:r>
              <a:rPr lang="en-US" dirty="0" err="1"/>
              <a:t>Cirera</a:t>
            </a:r>
            <a:r>
              <a:rPr lang="en-US" dirty="0"/>
              <a:t>, Comin, and Cruz 2022).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Digital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 to a study from IFC/Oxford Economics, 57 million jobs will require digital skills by 2030 across five countries (Nigeria, Kenya, Côte d’Ivoire, Mozambique and Rwanda).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2030,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50-55% of all jobs in Kenya will require digital skills, up from 25-30% in 2019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40-45% of all jobs in Nigeria and Rwanda, up from 20-25% in 2019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35-40% in Côte d’Ivoire will require digital skills, up from 18-23%% in 2019</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20-25% in Mozambique will require digital skills, up from 5-10% in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Much of the demand for digital skills will emanate from generic occupations and not from narrowly defined ICT professions, as more enterprises adopt digital technologies in a broad range of sectors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demand will target foundational digital skills (70%) which include web research or online/mobile communication (e-mails, teleconferencing).</a:t>
            </a:r>
            <a:endParaRPr lang="en-GB" dirty="0"/>
          </a:p>
          <a:p>
            <a:endParaRPr lang="en-GB" dirty="0"/>
          </a:p>
        </p:txBody>
      </p:sp>
      <p:sp>
        <p:nvSpPr>
          <p:cNvPr id="4" name="Slide Number Placeholder 3"/>
          <p:cNvSpPr>
            <a:spLocks noGrp="1"/>
          </p:cNvSpPr>
          <p:nvPr>
            <p:ph type="sldNum" sz="quarter" idx="5"/>
          </p:nvPr>
        </p:nvSpPr>
        <p:spPr/>
        <p:txBody>
          <a:bodyPr/>
          <a:lstStyle/>
          <a:p>
            <a:fld id="{466FC4C0-D78B-9749-ABFA-D4079C471635}" type="slidenum">
              <a:rPr lang="fr-FR" smtClean="0"/>
              <a:t>15</a:t>
            </a:fld>
            <a:endParaRPr lang="fr-FR"/>
          </a:p>
        </p:txBody>
      </p:sp>
    </p:spTree>
    <p:extLst>
      <p:ext uri="{BB962C8B-B14F-4D97-AF65-F5344CB8AC3E}">
        <p14:creationId xmlns:p14="http://schemas.microsoft.com/office/powerpoint/2010/main" val="260734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6FC4C0-D78B-9749-ABFA-D4079C471635}" type="slidenum">
              <a:rPr lang="fr-FR" smtClean="0"/>
              <a:t>16</a:t>
            </a:fld>
            <a:endParaRPr lang="fr-FR"/>
          </a:p>
        </p:txBody>
      </p:sp>
    </p:spTree>
    <p:extLst>
      <p:ext uri="{BB962C8B-B14F-4D97-AF65-F5344CB8AC3E}">
        <p14:creationId xmlns:p14="http://schemas.microsoft.com/office/powerpoint/2010/main" val="3142223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ctr" latinLnBrk="0" hangingPunct="1">
              <a:spcBef>
                <a:spcPts val="50"/>
              </a:spcBef>
              <a:spcAft>
                <a:spcPts val="100"/>
              </a:spcAft>
            </a:pPr>
            <a:r>
              <a:rPr lang="en-US" sz="1800" b="1" i="0" u="none" strike="noStrike" kern="1200">
                <a:solidFill>
                  <a:srgbClr val="727272"/>
                </a:solidFill>
                <a:effectLst/>
                <a:latin typeface="Arial Narrow" panose="020B0606020202030204" pitchFamily="34" charset="0"/>
              </a:rPr>
              <a:t>1. National strategies</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err="1">
                <a:solidFill>
                  <a:srgbClr val="727272"/>
                </a:solidFill>
                <a:effectLst/>
                <a:latin typeface="Arial Narrow" panose="020B0606020202030204" pitchFamily="34" charset="0"/>
              </a:rPr>
              <a:t>Harmonised</a:t>
            </a:r>
            <a:r>
              <a:rPr lang="en-US" sz="1800" b="0" i="0" u="none" strike="noStrike" kern="1200">
                <a:solidFill>
                  <a:srgbClr val="727272"/>
                </a:solidFill>
                <a:effectLst/>
                <a:latin typeface="Arial Narrow" panose="020B0606020202030204" pitchFamily="34" charset="0"/>
              </a:rPr>
              <a:t>, up-to-date and comparable </a:t>
            </a:r>
            <a:r>
              <a:rPr lang="en-US" sz="1800" b="1" i="0" u="none" strike="noStrike" kern="1200">
                <a:solidFill>
                  <a:srgbClr val="C0504D"/>
                </a:solidFill>
                <a:effectLst/>
                <a:latin typeface="Arial Narrow" panose="020B0606020202030204" pitchFamily="34" charset="0"/>
              </a:rPr>
              <a:t>data</a:t>
            </a:r>
            <a:r>
              <a:rPr lang="en-US" sz="1800" b="0" i="0" u="none" strike="noStrike" kern="1200">
                <a:solidFill>
                  <a:srgbClr val="727272"/>
                </a:solidFill>
                <a:effectLst/>
                <a:latin typeface="Arial Narrow" panose="020B0606020202030204" pitchFamily="34" charset="0"/>
              </a:rPr>
              <a:t> on skill mismatches</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Priority sectors </a:t>
            </a:r>
            <a:r>
              <a:rPr lang="en-US" sz="1800" b="0" i="0" u="none" strike="noStrike" kern="1200">
                <a:solidFill>
                  <a:srgbClr val="727272"/>
                </a:solidFill>
                <a:effectLst/>
                <a:latin typeface="Arial Narrow" panose="020B0606020202030204" pitchFamily="34" charset="0"/>
              </a:rPr>
              <a:t>based on national comparative advantages</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Emphasis on </a:t>
            </a:r>
            <a:r>
              <a:rPr lang="en-US" sz="1800" b="1" i="0" u="none" strike="noStrike" kern="1200">
                <a:solidFill>
                  <a:srgbClr val="C0504D"/>
                </a:solidFill>
                <a:effectLst/>
                <a:latin typeface="Arial Narrow" panose="020B0606020202030204" pitchFamily="34" charset="0"/>
              </a:rPr>
              <a:t>digital and green skills</a:t>
            </a:r>
            <a:endParaRPr lang="de-DE" sz="1800" b="0" i="0" u="none" strike="noStrike">
              <a:effectLst/>
              <a:latin typeface="Arial" panose="020B0604020202020204" pitchFamily="34" charset="0"/>
            </a:endParaRPr>
          </a:p>
          <a:p>
            <a:pPr marL="0" indent="0"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Kenya’s National Skills Development Policy 2020 establishes a Sector Skills Advisory Council (with participation of National TVET Authority and Kenyan Chambers of Commerce and Industry) to align with the country’s Vision 2030 strategy </a:t>
            </a:r>
          </a:p>
          <a:p>
            <a:pPr marL="0" indent="0" algn="l" rtl="0" eaLnBrk="1" fontAlgn="ctr" latinLnBrk="0" hangingPunct="1">
              <a:spcBef>
                <a:spcPts val="50"/>
              </a:spcBef>
              <a:spcAft>
                <a:spcPts val="100"/>
              </a:spcAft>
            </a:pPr>
            <a:endParaRPr lang="de-DE" sz="1800" b="0" i="0" u="none" strike="noStrike">
              <a:effectLst/>
              <a:latin typeface="Arial" panose="020B0604020202020204" pitchFamily="34" charset="0"/>
            </a:endParaRPr>
          </a:p>
          <a:p>
            <a:pPr marL="0" algn="ctr" rtl="0" eaLnBrk="1" fontAlgn="ctr" latinLnBrk="0" hangingPunct="1">
              <a:spcBef>
                <a:spcPts val="50"/>
              </a:spcBef>
              <a:spcAft>
                <a:spcPts val="100"/>
              </a:spcAft>
            </a:pPr>
            <a:r>
              <a:rPr lang="en-US" sz="1800" b="1" i="0" u="none" strike="noStrike" kern="1200">
                <a:solidFill>
                  <a:srgbClr val="727272"/>
                </a:solidFill>
                <a:effectLst/>
                <a:latin typeface="Arial Narrow" panose="020B0606020202030204" pitchFamily="34" charset="0"/>
              </a:rPr>
              <a:t>2. Expand quality education</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Target investments towards </a:t>
            </a:r>
            <a:r>
              <a:rPr lang="en-US" sz="1800" b="1" i="0" u="none" strike="noStrike" kern="1200">
                <a:solidFill>
                  <a:srgbClr val="C0504D"/>
                </a:solidFill>
                <a:effectLst/>
                <a:latin typeface="Arial Narrow" panose="020B0606020202030204" pitchFamily="34" charset="0"/>
              </a:rPr>
              <a:t>most cost-effective measures</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Monitor progress </a:t>
            </a:r>
            <a:r>
              <a:rPr lang="en-US" sz="1800" b="0" i="0" u="none" strike="noStrike" kern="1200">
                <a:solidFill>
                  <a:srgbClr val="727272"/>
                </a:solidFill>
                <a:effectLst/>
                <a:latin typeface="Arial Narrow" panose="020B0606020202030204" pitchFamily="34" charset="0"/>
              </a:rPr>
              <a:t>against international benchmarks</a:t>
            </a:r>
            <a:endParaRPr lang="de-DE" sz="1800" b="0" i="0" u="none" strike="noStrike">
              <a:effectLst/>
              <a:latin typeface="Arial" panose="020B0604020202020204" pitchFamily="34" charset="0"/>
            </a:endParaRPr>
          </a:p>
          <a:p>
            <a:pPr marL="0" indent="0"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In 2022, Morocco’s Ministry of Education rolled out a new roadmap for reforming the education system, designed to respond to the country’s low results in 2018 in OECD’s PISA. The roadmap focuses on learning impact, student well-being and improving foundational learning results</a:t>
            </a:r>
          </a:p>
          <a:p>
            <a:pPr marL="0" indent="0" algn="l" rtl="0" eaLnBrk="1" fontAlgn="ctr" latinLnBrk="0" hangingPunct="1">
              <a:spcBef>
                <a:spcPts val="50"/>
              </a:spcBef>
              <a:spcAft>
                <a:spcPts val="100"/>
              </a:spcAft>
            </a:pPr>
            <a:endParaRPr lang="en-US" sz="1800" b="0" i="0" u="none" strike="noStrike" kern="1200">
              <a:solidFill>
                <a:srgbClr val="727272"/>
              </a:solidFill>
              <a:effectLst/>
              <a:latin typeface="Arial Narrow" panose="020B0606020202030204" pitchFamily="34" charset="0"/>
            </a:endParaRPr>
          </a:p>
          <a:p>
            <a:pPr marL="0" indent="0" algn="l" rtl="0" eaLnBrk="1" fontAlgn="ctr" latinLnBrk="0" hangingPunct="1">
              <a:spcBef>
                <a:spcPts val="50"/>
              </a:spcBef>
              <a:spcAft>
                <a:spcPts val="100"/>
              </a:spcAft>
            </a:pPr>
            <a:endParaRPr lang="de-DE" sz="1800" b="0" i="0" u="none" strike="noStrike">
              <a:effectLst/>
              <a:latin typeface="Arial" panose="020B0604020202020204" pitchFamily="34" charset="0"/>
            </a:endParaRPr>
          </a:p>
          <a:p>
            <a:pPr marL="0" algn="ctr" rtl="0" eaLnBrk="1" fontAlgn="ctr" latinLnBrk="0" hangingPunct="1">
              <a:spcBef>
                <a:spcPts val="50"/>
              </a:spcBef>
              <a:spcAft>
                <a:spcPts val="100"/>
              </a:spcAft>
            </a:pPr>
            <a:r>
              <a:rPr lang="en-US" sz="1800" b="1" i="0" u="none" strike="noStrike" kern="1200">
                <a:solidFill>
                  <a:srgbClr val="727272"/>
                </a:solidFill>
                <a:effectLst/>
                <a:latin typeface="Arial Narrow" panose="020B0606020202030204" pitchFamily="34" charset="0"/>
              </a:rPr>
              <a:t>3. Training and skill recognition</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Entrepreneurial and soft skills training</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Certified apprenticeships </a:t>
            </a:r>
            <a:r>
              <a:rPr lang="en-US" sz="1800" b="0" i="0" u="none" strike="noStrike" kern="1200">
                <a:solidFill>
                  <a:srgbClr val="727272"/>
                </a:solidFill>
                <a:effectLst/>
                <a:latin typeface="Arial Narrow" panose="020B0606020202030204" pitchFamily="34" charset="0"/>
              </a:rPr>
              <a:t>in co-operation with the private sector</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Recognition of prior learning </a:t>
            </a:r>
            <a:r>
              <a:rPr lang="en-US" sz="1800" b="0" i="0" u="none" strike="noStrike" kern="1200">
                <a:solidFill>
                  <a:srgbClr val="727272"/>
                </a:solidFill>
                <a:effectLst/>
                <a:latin typeface="Arial Narrow" panose="020B0606020202030204" pitchFamily="34" charset="0"/>
              </a:rPr>
              <a:t>and </a:t>
            </a:r>
            <a:r>
              <a:rPr lang="en-US" sz="1800" b="1" i="0" u="none" strike="noStrike" kern="1200">
                <a:solidFill>
                  <a:srgbClr val="C0504D"/>
                </a:solidFill>
                <a:effectLst/>
                <a:latin typeface="Arial Narrow" panose="020B0606020202030204" pitchFamily="34" charset="0"/>
              </a:rPr>
              <a:t>professional certificates</a:t>
            </a:r>
            <a:endParaRPr lang="de-DE" sz="1800" b="0" i="0" u="none" strike="noStrike">
              <a:effectLst/>
              <a:latin typeface="Arial" panose="020B0604020202020204" pitchFamily="34" charset="0"/>
            </a:endParaRPr>
          </a:p>
          <a:p>
            <a:pPr marL="0" indent="0"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Training for informal enterprises in Togo compared the impact of a “personal initiative” intervention (i.e. goal setting, future orientation, problem-solving) based on four monthly mentoring sessions, developed by the </a:t>
            </a:r>
            <a:r>
              <a:rPr lang="en-US" sz="1800" b="0" i="0" u="none" strike="noStrike" kern="1200" err="1">
                <a:solidFill>
                  <a:srgbClr val="727272"/>
                </a:solidFill>
                <a:effectLst/>
                <a:latin typeface="Arial Narrow" panose="020B0606020202030204" pitchFamily="34" charset="0"/>
              </a:rPr>
              <a:t>Frese</a:t>
            </a:r>
            <a:r>
              <a:rPr lang="en-US" sz="1800" b="0" i="0" u="none" strike="noStrike" kern="1200">
                <a:solidFill>
                  <a:srgbClr val="727272"/>
                </a:solidFill>
                <a:effectLst/>
                <a:latin typeface="Arial Narrow" panose="020B0606020202030204" pitchFamily="34" charset="0"/>
              </a:rPr>
              <a:t> Research Group in Germany, to a long-established managerial training </a:t>
            </a:r>
            <a:r>
              <a:rPr lang="en-US" sz="1800" b="0" i="0" u="none" strike="noStrike" kern="1200" err="1">
                <a:solidFill>
                  <a:srgbClr val="727272"/>
                </a:solidFill>
                <a:effectLst/>
                <a:latin typeface="Arial Narrow" panose="020B0606020202030204" pitchFamily="34" charset="0"/>
              </a:rPr>
              <a:t>programme</a:t>
            </a:r>
            <a:r>
              <a:rPr lang="en-US" sz="1800" b="0" i="0" u="none" strike="noStrike" kern="1200">
                <a:solidFill>
                  <a:srgbClr val="727272"/>
                </a:solidFill>
                <a:effectLst/>
                <a:latin typeface="Arial Narrow" panose="020B0606020202030204" pitchFamily="34" charset="0"/>
              </a:rPr>
              <a:t>. The former showed superior gains in productivity, innovation and firm profits (30% vs. 11% gains) </a:t>
            </a:r>
          </a:p>
          <a:p>
            <a:pPr marL="0" indent="0" algn="l" rtl="0" eaLnBrk="1" fontAlgn="ctr" latinLnBrk="0" hangingPunct="1">
              <a:spcBef>
                <a:spcPts val="50"/>
              </a:spcBef>
              <a:spcAft>
                <a:spcPts val="100"/>
              </a:spcAft>
            </a:pPr>
            <a:endParaRPr lang="de-DE" sz="1800" b="0" i="0" u="none" strike="noStrike">
              <a:effectLst/>
              <a:latin typeface="Arial" panose="020B0604020202020204" pitchFamily="34" charset="0"/>
            </a:endParaRPr>
          </a:p>
          <a:p>
            <a:pPr marL="0" algn="ctr" rtl="0" eaLnBrk="1" fontAlgn="ctr" latinLnBrk="0" hangingPunct="1">
              <a:spcBef>
                <a:spcPts val="50"/>
              </a:spcBef>
              <a:spcAft>
                <a:spcPts val="100"/>
              </a:spcAft>
            </a:pPr>
            <a:r>
              <a:rPr lang="en-US" sz="1800" b="1" i="0" u="none" strike="noStrike" kern="1200">
                <a:solidFill>
                  <a:srgbClr val="727272"/>
                </a:solidFill>
                <a:effectLst/>
                <a:latin typeface="Arial Narrow" panose="020B0606020202030204" pitchFamily="34" charset="0"/>
              </a:rPr>
              <a:t>4. Innovative TVET</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Involve the </a:t>
            </a:r>
            <a:r>
              <a:rPr lang="en-US" sz="1800" b="1" i="0" u="none" strike="noStrike" kern="1200">
                <a:solidFill>
                  <a:srgbClr val="C0504D"/>
                </a:solidFill>
                <a:effectLst/>
                <a:latin typeface="Arial Narrow" panose="020B0606020202030204" pitchFamily="34" charset="0"/>
              </a:rPr>
              <a:t>private sector </a:t>
            </a:r>
            <a:r>
              <a:rPr lang="en-US" sz="1800" b="0" i="0" u="none" strike="noStrike" kern="1200">
                <a:solidFill>
                  <a:srgbClr val="727272"/>
                </a:solidFill>
                <a:effectLst/>
                <a:latin typeface="Arial Narrow" panose="020B0606020202030204" pitchFamily="34" charset="0"/>
              </a:rPr>
              <a:t>(incl. SMEs) in </a:t>
            </a:r>
            <a:r>
              <a:rPr lang="en-US" sz="1800" b="0" i="0" u="none" strike="noStrike" kern="1200" err="1">
                <a:solidFill>
                  <a:srgbClr val="727272"/>
                </a:solidFill>
                <a:effectLst/>
                <a:latin typeface="Arial Narrow" panose="020B0606020202030204" pitchFamily="34" charset="0"/>
              </a:rPr>
              <a:t>programme</a:t>
            </a:r>
            <a:r>
              <a:rPr lang="en-US" sz="1800" b="0" i="0" u="none" strike="noStrike" kern="1200">
                <a:solidFill>
                  <a:srgbClr val="727272"/>
                </a:solidFill>
                <a:effectLst/>
                <a:latin typeface="Arial Narrow" panose="020B0606020202030204" pitchFamily="34" charset="0"/>
              </a:rPr>
              <a:t> delivery</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Upgrade curricula</a:t>
            </a:r>
            <a:r>
              <a:rPr lang="en-US" sz="1800" b="0" i="0" u="none" strike="noStrike" kern="1200">
                <a:solidFill>
                  <a:srgbClr val="727272"/>
                </a:solidFill>
                <a:effectLst/>
                <a:latin typeface="Arial Narrow" panose="020B0606020202030204" pitchFamily="34" charset="0"/>
              </a:rPr>
              <a:t>, governance and reputation</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Increase </a:t>
            </a:r>
            <a:r>
              <a:rPr lang="en-US" sz="1800" b="1" i="0" u="none" strike="noStrike" kern="1200">
                <a:solidFill>
                  <a:srgbClr val="C0504D"/>
                </a:solidFill>
                <a:effectLst/>
                <a:latin typeface="Arial Narrow" panose="020B0606020202030204" pitchFamily="34" charset="0"/>
              </a:rPr>
              <a:t>female and rural participation </a:t>
            </a:r>
            <a:r>
              <a:rPr lang="en-US" sz="1800" b="0" i="0" u="none" strike="noStrike" kern="1200">
                <a:solidFill>
                  <a:srgbClr val="727272"/>
                </a:solidFill>
                <a:effectLst/>
                <a:latin typeface="Arial Narrow" panose="020B0606020202030204" pitchFamily="34" charset="0"/>
              </a:rPr>
              <a:t>through local outreach</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Accountable </a:t>
            </a:r>
            <a:r>
              <a:rPr lang="en-US" sz="1800" b="1" i="0" u="none" strike="noStrike" kern="1200">
                <a:solidFill>
                  <a:srgbClr val="C0504D"/>
                </a:solidFill>
                <a:effectLst/>
                <a:latin typeface="Arial Narrow" panose="020B0606020202030204" pitchFamily="34" charset="0"/>
              </a:rPr>
              <a:t>TVET levies</a:t>
            </a:r>
            <a:r>
              <a:rPr lang="en-US" sz="1800" b="0" i="0" u="none" strike="noStrike" kern="1200">
                <a:solidFill>
                  <a:srgbClr val="727272"/>
                </a:solidFill>
                <a:effectLst/>
                <a:latin typeface="Arial Narrow" panose="020B0606020202030204" pitchFamily="34" charset="0"/>
              </a:rPr>
              <a:t>; improved </a:t>
            </a:r>
            <a:r>
              <a:rPr lang="en-US" sz="1800" b="1" i="0" u="none" strike="noStrike" kern="1200">
                <a:solidFill>
                  <a:srgbClr val="C0504D"/>
                </a:solidFill>
                <a:effectLst/>
                <a:latin typeface="Arial Narrow" panose="020B0606020202030204" pitchFamily="34" charset="0"/>
              </a:rPr>
              <a:t>co-ordination of partner finance</a:t>
            </a:r>
            <a:endParaRPr lang="de-DE" sz="1800" b="0" i="0" u="none" strike="noStrike">
              <a:effectLst/>
              <a:latin typeface="Arial" panose="020B0604020202020204" pitchFamily="34" charset="0"/>
            </a:endParaRPr>
          </a:p>
          <a:p>
            <a:pPr marL="0" indent="0" algn="l" rtl="0" eaLnBrk="1" fontAlgn="ctr" latinLnBrk="0" hangingPunct="1">
              <a:spcBef>
                <a:spcPts val="50"/>
              </a:spcBef>
              <a:spcAft>
                <a:spcPts val="100"/>
              </a:spcAft>
            </a:pPr>
            <a:r>
              <a:rPr lang="en-GB" sz="1800" b="0" i="0" u="none" strike="noStrike" kern="1200">
                <a:solidFill>
                  <a:srgbClr val="727272"/>
                </a:solidFill>
                <a:effectLst/>
                <a:latin typeface="Arial Narrow" panose="020B0606020202030204" pitchFamily="34" charset="0"/>
              </a:rPr>
              <a:t>Technical curriculum reviews in South Africa led to the inclusion of renewable energies and emerging technologies in TVET curricula in 2013 and 2023, respectively, with certificates in robotics and renewable energy now available in 29 out of the 50 registered TVET colleges </a:t>
            </a:r>
          </a:p>
          <a:p>
            <a:pPr marL="0" indent="0" algn="l" rtl="0" eaLnBrk="1" fontAlgn="ctr" latinLnBrk="0" hangingPunct="1">
              <a:spcBef>
                <a:spcPts val="50"/>
              </a:spcBef>
              <a:spcAft>
                <a:spcPts val="100"/>
              </a:spcAft>
            </a:pPr>
            <a:endParaRPr lang="de-DE" sz="1800" b="0" i="0" u="none" strike="noStrike">
              <a:effectLst/>
              <a:latin typeface="Arial" panose="020B0604020202020204" pitchFamily="34" charset="0"/>
            </a:endParaRPr>
          </a:p>
          <a:p>
            <a:pPr marL="0" algn="ctr" rtl="0" eaLnBrk="1" fontAlgn="ctr" latinLnBrk="0" hangingPunct="1">
              <a:spcBef>
                <a:spcPts val="50"/>
              </a:spcBef>
              <a:spcAft>
                <a:spcPts val="100"/>
              </a:spcAft>
            </a:pPr>
            <a:r>
              <a:rPr lang="en-US" sz="1800" b="1" i="0" u="none" strike="noStrike" kern="1200">
                <a:solidFill>
                  <a:srgbClr val="727272"/>
                </a:solidFill>
                <a:effectLst/>
                <a:latin typeface="Arial Narrow" panose="020B0606020202030204" pitchFamily="34" charset="0"/>
              </a:rPr>
              <a:t>5. Regional integration</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Address skill shortages and gaps along </a:t>
            </a:r>
            <a:r>
              <a:rPr lang="en-US" sz="1800" b="1" i="0" u="none" strike="noStrike" kern="1200">
                <a:solidFill>
                  <a:srgbClr val="C0504D"/>
                </a:solidFill>
                <a:effectLst/>
                <a:latin typeface="Arial Narrow" panose="020B0606020202030204" pitchFamily="34" charset="0"/>
              </a:rPr>
              <a:t>regional value chains</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0" i="0" u="none" strike="noStrike" kern="1200">
                <a:solidFill>
                  <a:srgbClr val="727272"/>
                </a:solidFill>
                <a:effectLst/>
                <a:latin typeface="Arial Narrow" panose="020B0606020202030204" pitchFamily="34" charset="0"/>
              </a:rPr>
              <a:t>Improve </a:t>
            </a:r>
            <a:r>
              <a:rPr lang="en-US" sz="1800" b="1" i="0" u="none" strike="noStrike" kern="1200">
                <a:solidFill>
                  <a:srgbClr val="C0504D"/>
                </a:solidFill>
                <a:effectLst/>
                <a:latin typeface="Arial Narrow" panose="020B0606020202030204" pitchFamily="34" charset="0"/>
              </a:rPr>
              <a:t>cross-border skill recognition and portability </a:t>
            </a:r>
            <a:endParaRPr lang="de-DE" sz="1800" b="0" i="0" u="none" strike="noStrike">
              <a:effectLst/>
              <a:latin typeface="Arial" panose="020B0604020202020204" pitchFamily="34" charset="0"/>
            </a:endParaRPr>
          </a:p>
          <a:p>
            <a:pPr marL="347472" indent="-347472" algn="l" rtl="0" eaLnBrk="1" fontAlgn="ctr" latinLnBrk="0" hangingPunct="1">
              <a:spcBef>
                <a:spcPts val="50"/>
              </a:spcBef>
              <a:spcAft>
                <a:spcPts val="100"/>
              </a:spcAft>
            </a:pPr>
            <a:r>
              <a:rPr lang="en-US" sz="1800" b="1" i="0" u="none" strike="noStrike" kern="1200">
                <a:solidFill>
                  <a:srgbClr val="C0504D"/>
                </a:solidFill>
                <a:effectLst/>
                <a:latin typeface="Arial Narrow" panose="020B0606020202030204" pitchFamily="34" charset="0"/>
              </a:rPr>
              <a:t>Reduce talent outflow; </a:t>
            </a:r>
            <a:r>
              <a:rPr lang="en-US" sz="1800" b="0" i="0" u="none" strike="noStrike" kern="1200">
                <a:solidFill>
                  <a:srgbClr val="727272"/>
                </a:solidFill>
                <a:effectLst/>
                <a:latin typeface="Arial Narrow" panose="020B0606020202030204" pitchFamily="34" charset="0"/>
              </a:rPr>
              <a:t>encourage </a:t>
            </a:r>
            <a:r>
              <a:rPr lang="en-US" sz="1800" b="1" i="0" u="none" strike="noStrike" kern="1200">
                <a:solidFill>
                  <a:srgbClr val="C0504D"/>
                </a:solidFill>
                <a:effectLst/>
                <a:latin typeface="Arial Narrow" panose="020B0606020202030204" pitchFamily="34" charset="0"/>
              </a:rPr>
              <a:t>international circulation of skills</a:t>
            </a:r>
            <a:endParaRPr lang="de-DE" sz="1800" b="0" i="0" u="none" strike="noStrike">
              <a:effectLst/>
              <a:latin typeface="Arial" panose="020B0604020202020204" pitchFamily="34" charset="0"/>
            </a:endParaRPr>
          </a:p>
          <a:p>
            <a:pPr marL="0" indent="0" algn="l" rtl="0" eaLnBrk="1" fontAlgn="ctr" latinLnBrk="0" hangingPunct="1">
              <a:spcBef>
                <a:spcPts val="50"/>
              </a:spcBef>
              <a:spcAft>
                <a:spcPts val="100"/>
              </a:spcAft>
            </a:pPr>
            <a:r>
              <a:rPr lang="en-GB" sz="1800" b="0" i="0" u="none" strike="noStrike" kern="1200">
                <a:solidFill>
                  <a:srgbClr val="727272"/>
                </a:solidFill>
                <a:effectLst/>
                <a:latin typeface="Arial Narrow" panose="020B0606020202030204" pitchFamily="34" charset="0"/>
              </a:rPr>
              <a:t>The Centre of Excellence for Advanced Battery Research between the Democratic Republic of the Congo and Zambia supports private-public co-operation for training and research along different segments of value chains for electric vehicle batteries </a:t>
            </a:r>
            <a:endParaRPr lang="de-DE" sz="1800" b="0" i="0" u="none" strike="noStrike">
              <a:effectLst/>
              <a:latin typeface="Arial" panose="020B0604020202020204" pitchFamily="34" charset="0"/>
            </a:endParaRPr>
          </a:p>
          <a:p>
            <a:endParaRPr lang="de-DE"/>
          </a:p>
        </p:txBody>
      </p:sp>
      <p:sp>
        <p:nvSpPr>
          <p:cNvPr id="4" name="Slide Number Placeholder 3"/>
          <p:cNvSpPr>
            <a:spLocks noGrp="1"/>
          </p:cNvSpPr>
          <p:nvPr>
            <p:ph type="sldNum" sz="quarter" idx="5"/>
          </p:nvPr>
        </p:nvSpPr>
        <p:spPr/>
        <p:txBody>
          <a:bodyPr/>
          <a:lstStyle/>
          <a:p>
            <a:fld id="{466FC4C0-D78B-9749-ABFA-D4079C471635}" type="slidenum">
              <a:rPr lang="fr-FR" smtClean="0"/>
              <a:t>17</a:t>
            </a:fld>
            <a:endParaRPr lang="fr-FR"/>
          </a:p>
        </p:txBody>
      </p:sp>
    </p:spTree>
    <p:extLst>
      <p:ext uri="{BB962C8B-B14F-4D97-AF65-F5344CB8AC3E}">
        <p14:creationId xmlns:p14="http://schemas.microsoft.com/office/powerpoint/2010/main" val="561633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6FC4C0-D78B-9749-ABFA-D4079C471635}" type="slidenum">
              <a:rPr lang="fr-FR" smtClean="0"/>
              <a:t>18</a:t>
            </a:fld>
            <a:endParaRPr lang="fr-FR"/>
          </a:p>
        </p:txBody>
      </p:sp>
    </p:spTree>
    <p:extLst>
      <p:ext uri="{BB962C8B-B14F-4D97-AF65-F5344CB8AC3E}">
        <p14:creationId xmlns:p14="http://schemas.microsoft.com/office/powerpoint/2010/main" val="78895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latin typeface="+mj-lt"/>
              </a:rPr>
              <a:t>In West Africa, the agri-food sector is the largest and </a:t>
            </a:r>
            <a:r>
              <a:rPr lang="en-US" i="1">
                <a:latin typeface="+mj-lt"/>
              </a:rPr>
              <a:t>fastest-growing employer: 25</a:t>
            </a:r>
            <a:r>
              <a:rPr lang="en-US" i="1" dirty="0">
                <a:latin typeface="+mj-lt"/>
              </a:rPr>
              <a:t>% of GDP and 45% </a:t>
            </a:r>
            <a:r>
              <a:rPr lang="en-US" i="1">
                <a:latin typeface="+mj-lt"/>
              </a:rPr>
              <a:t>of employment, which is predominantly informal.</a:t>
            </a:r>
            <a:endParaRPr lang="en-US" i="1" dirty="0">
              <a:latin typeface="+mj-lt"/>
            </a:endParaRPr>
          </a:p>
          <a:p>
            <a:pPr algn="l"/>
            <a:r>
              <a:rPr lang="en-US" i="1" dirty="0">
                <a:latin typeface="+mj-lt"/>
              </a:rPr>
              <a:t>However, the sector suffers from a lack of technical personnel, highlighting the need for more investment in STEM and TVET education.</a:t>
            </a:r>
          </a:p>
          <a:p>
            <a:pPr algn="l"/>
            <a:r>
              <a:rPr lang="en-US" i="1" dirty="0">
                <a:latin typeface="+mj-lt"/>
              </a:rPr>
              <a:t>Labour productivity is half than the African average. The % of post-harvest loss is the highest in Africa (24% of output)</a:t>
            </a:r>
          </a:p>
          <a:p>
            <a:pPr algn="l"/>
            <a:endParaRPr lang="en-US" dirty="0">
              <a:latin typeface="+mj-lt"/>
            </a:endParaRPr>
          </a:p>
          <a:p>
            <a:pPr algn="l"/>
            <a:r>
              <a:rPr lang="en-US" dirty="0">
                <a:latin typeface="+mj-lt"/>
              </a:rPr>
              <a:t>- At the regional level, a</a:t>
            </a:r>
            <a:r>
              <a:rPr lang="en-US" dirty="0"/>
              <a:t>round 18% of workers in West Africans are skilled, compared with around 22% for the continent. Côte d’Ivoire and Ghana, which have more‑developed manufacturing sectors, employ the highest share of skilled workers in the region, 29% and 27%, respectively.</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j-lt"/>
              </a:rPr>
              <a:t>- While the skill supply and demand is similar across occupations in the agri-food sector, the skill gap</a:t>
            </a:r>
            <a:r>
              <a:rPr lang="en-US" dirty="0">
                <a:latin typeface="+mj-lt"/>
              </a:rPr>
              <a:t> is higher amongst industrial engineers. </a:t>
            </a:r>
          </a:p>
          <a:p>
            <a:pPr algn="l"/>
            <a:r>
              <a:rPr lang="en-US" dirty="0">
                <a:latin typeface="+mj-lt"/>
              </a:rPr>
              <a:t>- However, in 2020, only 9% of secondary school students were undertaking TVET.</a:t>
            </a:r>
          </a:p>
          <a:p>
            <a:pPr marL="0" indent="0" algn="l">
              <a:buFont typeface="Arial" panose="020B0604020202020204" pitchFamily="34" charset="0"/>
              <a:buNone/>
            </a:pPr>
            <a:r>
              <a:rPr lang="en-US" dirty="0">
                <a:latin typeface="+mj-lt"/>
              </a:rPr>
              <a:t>- Target 2.1.1 of Agenda 2063 sets the increase in the number of qualified STEM teachers by at least 30</a:t>
            </a:r>
            <a:r>
              <a:rPr lang="en-GB" dirty="0">
                <a:latin typeface="+mj-lt"/>
              </a:rPr>
              <a:t>% by 2063: West Africa is on the good track to meet this target, with the percentage of STEM teachers increasing from 13% to 19%, between 2019 and 2021.</a:t>
            </a:r>
          </a:p>
          <a:p>
            <a:pPr algn="l"/>
            <a:endParaRPr lang="en-GB"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rPr>
              <a:t>- The lack of technical skills and awareness of good conservation practices among farmers, processors and traders results in post‑harvest losses of 24% in the region, the highest figure on the continent.</a:t>
            </a:r>
          </a:p>
          <a:p>
            <a:pPr algn="l"/>
            <a:r>
              <a:rPr lang="en-US" sz="1800" b="0" i="0" u="none" strike="noStrike" baseline="0" dirty="0">
                <a:latin typeface="CaeciliaLTStd-Roman"/>
              </a:rPr>
              <a:t>- Recognition of prior learning validates knowledge that informal workers have acquired without formal training and can help them find more productive jobs. Cabo Verde, Ghana, Nigeria, Tanzania, Togo, among others, have developed such </a:t>
            </a:r>
            <a:r>
              <a:rPr lang="en-US" sz="1800" b="0" i="0" u="none" strike="noStrike" baseline="0" dirty="0" err="1">
                <a:latin typeface="CaeciliaLTStd-Roman"/>
              </a:rPr>
              <a:t>programmes</a:t>
            </a:r>
            <a:r>
              <a:rPr lang="en-US" sz="1800" b="0" i="0" u="none" strike="noStrike" baseline="0" dirty="0">
                <a:latin typeface="CaeciliaLTStd-Roman"/>
              </a:rPr>
              <a:t>.</a:t>
            </a:r>
            <a:endParaRPr lang="en-GB" dirty="0">
              <a:latin typeface="+mj-lt"/>
            </a:endParaRPr>
          </a:p>
          <a:p>
            <a:pPr algn="l"/>
            <a:r>
              <a:rPr lang="en-US" dirty="0">
                <a:latin typeface="+mj-lt"/>
              </a:rPr>
              <a:t>- </a:t>
            </a:r>
            <a:r>
              <a:rPr lang="en-US" sz="1800" b="0" i="0" u="none" strike="noStrike" baseline="0" dirty="0">
                <a:latin typeface="HelveticaLTStd-Cond"/>
              </a:rPr>
              <a:t>Based on prior </a:t>
            </a:r>
            <a:r>
              <a:rPr lang="en-US" sz="1800" b="0" i="0" u="none" strike="noStrike" baseline="0" dirty="0" err="1">
                <a:latin typeface="HelveticaLTStd-Cond"/>
              </a:rPr>
              <a:t>RPL</a:t>
            </a:r>
            <a:r>
              <a:rPr lang="en-US" sz="1800" b="0" i="0" u="none" strike="noStrike" baseline="0" dirty="0">
                <a:latin typeface="HelveticaLTStd-Cond"/>
              </a:rPr>
              <a:t> legislation and pilot projects for </a:t>
            </a:r>
            <a:r>
              <a:rPr lang="en-US" sz="1800" b="0" i="0" u="none" strike="noStrike" baseline="0" dirty="0" err="1">
                <a:latin typeface="HelveticaLTStd-Cond"/>
              </a:rPr>
              <a:t>RPL</a:t>
            </a:r>
            <a:r>
              <a:rPr lang="en-US" sz="1800" b="0" i="0" u="none" strike="noStrike" baseline="0" dirty="0">
                <a:latin typeface="HelveticaLTStd-Cond"/>
              </a:rPr>
              <a:t> qualification in the hospitality sector, Cabo Verde expanded the qualifications for </a:t>
            </a:r>
            <a:r>
              <a:rPr lang="en-US" sz="1800" b="0" i="0" u="none" strike="noStrike" baseline="0" dirty="0" err="1">
                <a:latin typeface="HelveticaLTStd-Cond"/>
              </a:rPr>
              <a:t>RPL</a:t>
            </a:r>
            <a:r>
              <a:rPr lang="en-US" sz="1800" b="0" i="0" u="none" strike="noStrike" baseline="0" dirty="0">
                <a:latin typeface="HelveticaLTStd-Cond"/>
              </a:rPr>
              <a:t> eligibility</a:t>
            </a:r>
          </a:p>
          <a:p>
            <a:pPr algn="l"/>
            <a:r>
              <a:rPr lang="en-US" sz="1800" b="0" i="0" u="none" strike="noStrike" baseline="0" dirty="0">
                <a:latin typeface="HelveticaLTStd-Cond"/>
              </a:rPr>
              <a:t>to the administrative services and customer support sector in 2021</a:t>
            </a:r>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mj-lt"/>
              </a:rPr>
              <a:t>D</a:t>
            </a:r>
            <a:r>
              <a:rPr lang="en-US" b="1" dirty="0" err="1">
                <a:latin typeface="+mj-lt"/>
              </a:rPr>
              <a:t>ecision</a:t>
            </a:r>
            <a:r>
              <a:rPr lang="en-US" b="1" dirty="0">
                <a:latin typeface="+mj-lt"/>
              </a:rPr>
              <a:t>‑makers could </a:t>
            </a:r>
            <a:r>
              <a:rPr lang="en-US" b="1" dirty="0" err="1">
                <a:latin typeface="+mj-lt"/>
              </a:rPr>
              <a:t>prioritise</a:t>
            </a:r>
            <a:r>
              <a:rPr lang="en-US" b="1" dirty="0">
                <a:latin typeface="+mj-lt"/>
              </a:rPr>
              <a:t> three lines of action</a:t>
            </a:r>
            <a:r>
              <a:rPr lang="en-GB" b="1" dirty="0">
                <a:latin typeface="+mj-lt"/>
              </a:rPr>
              <a:t>:</a:t>
            </a:r>
          </a:p>
          <a:p>
            <a:pPr marL="342900" indent="-342900" algn="l">
              <a:buFont typeface="+mj-lt"/>
              <a:buAutoNum type="arabicPeriod"/>
            </a:pPr>
            <a:r>
              <a:rPr lang="en-US" dirty="0">
                <a:latin typeface="+mj-lt"/>
              </a:rPr>
              <a:t>Strengthen </a:t>
            </a:r>
            <a:r>
              <a:rPr lang="en-US" dirty="0" err="1">
                <a:latin typeface="+mj-lt"/>
              </a:rPr>
              <a:t>professionalisation</a:t>
            </a:r>
            <a:r>
              <a:rPr lang="en-US" dirty="0">
                <a:latin typeface="+mj-lt"/>
              </a:rPr>
              <a:t> through public-private partnerships and local initiatives</a:t>
            </a:r>
          </a:p>
          <a:p>
            <a:pPr marL="342900" indent="-342900" algn="l">
              <a:buFont typeface="+mj-lt"/>
              <a:buAutoNum type="arabicPeriod"/>
            </a:pPr>
            <a:r>
              <a:rPr lang="en-US" dirty="0">
                <a:latin typeface="+mj-lt"/>
              </a:rPr>
              <a:t>Reduce the skill gap through increased co-operation between research institutions and the private sector</a:t>
            </a:r>
          </a:p>
          <a:p>
            <a:pPr marL="342900" indent="-342900" algn="l">
              <a:buFont typeface="+mj-lt"/>
              <a:buAutoNum type="arabicPeriod"/>
            </a:pPr>
            <a:r>
              <a:rPr lang="en-US" dirty="0" err="1">
                <a:latin typeface="+mj-lt"/>
              </a:rPr>
              <a:t>Mobilise</a:t>
            </a:r>
            <a:r>
              <a:rPr lang="en-US" dirty="0">
                <a:latin typeface="+mj-lt"/>
              </a:rPr>
              <a:t> investment to enhance workers' skills and respond to global challenges, particularly climate change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74506A-32AE-4E42-B2EE-A34A6F16B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27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p:spPr>
      </p:sp>
      <p:sp>
        <p:nvSpPr>
          <p:cNvPr id="3" name="Notes Placeholder 2"/>
          <p:cNvSpPr>
            <a:spLocks noGrp="1"/>
          </p:cNvSpPr>
          <p:nvPr>
            <p:ph type="body" idx="1"/>
          </p:nvPr>
        </p:nvSpPr>
        <p:spPr/>
        <p:txBody>
          <a:bodyPr/>
          <a:lstStyle/>
          <a:p>
            <a:pPr marL="342900" lvl="0" indent="-342900" algn="just">
              <a:lnSpc>
                <a:spcPct val="150000"/>
              </a:lnSpc>
              <a:buFont typeface="Symbol" panose="05050102010706020507" pitchFamily="18" charset="2"/>
              <a:buChar char=""/>
            </a:pPr>
            <a:r>
              <a:rPr lang="en-GB" sz="1400">
                <a:effectLst/>
                <a:latin typeface="Arial Narrow" panose="020B0606020202030204" pitchFamily="34" charset="0"/>
                <a:ea typeface="Yu Mincho" panose="02020400000000000000" pitchFamily="18" charset="-128"/>
                <a:cs typeface="Calibri" panose="020F0502020204030204" pitchFamily="34" charset="0"/>
              </a:rPr>
              <a:t>The </a:t>
            </a:r>
            <a:r>
              <a:rPr lang="en-GB" sz="1400" err="1">
                <a:effectLst/>
                <a:latin typeface="Arial Narrow" panose="020B0606020202030204" pitchFamily="34" charset="0"/>
                <a:ea typeface="Yu Mincho" panose="02020400000000000000" pitchFamily="18" charset="-128"/>
                <a:cs typeface="Calibri" panose="020F0502020204030204" pitchFamily="34" charset="0"/>
              </a:rPr>
              <a:t>AfDD</a:t>
            </a:r>
            <a:r>
              <a:rPr lang="en-GB" sz="1400">
                <a:effectLst/>
                <a:latin typeface="Arial Narrow" panose="020B0606020202030204" pitchFamily="34" charset="0"/>
                <a:ea typeface="Yu Mincho" panose="02020400000000000000" pitchFamily="18" charset="-128"/>
                <a:cs typeface="Calibri" panose="020F0502020204030204" pitchFamily="34" charset="0"/>
              </a:rPr>
              <a:t> report results from a partnership between the African Union Commission and the OECD Development Centre. It benefits from support by the European Union, the German Ministry of Development Cooperation (BMZ) and its technical agency GIZ, the Ministry of Foreign Affairs of Portugal and the Camões Institute, the Ministry of Foreign Affairs of Italy, the African Capacity Building Foundation (ACBF), and the African Union Development Agency (AUDA-NEPAD).</a:t>
            </a:r>
            <a:endParaRPr lang="en-US" sz="11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just">
              <a:lnSpc>
                <a:spcPct val="150000"/>
              </a:lnSpc>
              <a:buFont typeface="Symbol" panose="05050102010706020507" pitchFamily="18" charset="2"/>
              <a:buChar char=""/>
            </a:pPr>
            <a:r>
              <a:rPr lang="en-GB" sz="1400">
                <a:effectLst/>
                <a:latin typeface="Arial Narrow" panose="020B0606020202030204" pitchFamily="34" charset="0"/>
                <a:ea typeface="Yu Mincho" panose="02020400000000000000" pitchFamily="18" charset="-128"/>
                <a:cs typeface="Calibri" panose="020F0502020204030204" pitchFamily="34" charset="0"/>
              </a:rPr>
              <a:t>The report draws on the knowledge and expertise of Professors from leading African universities who drafted the 5 regional chapters with a focus on investments in strategic sectors: </a:t>
            </a:r>
            <a:endParaRPr lang="en-US" sz="1100">
              <a:effectLst/>
              <a:latin typeface="Calibri" panose="020F0502020204030204" pitchFamily="34" charset="0"/>
              <a:ea typeface="Yu Mincho" panose="02020400000000000000" pitchFamily="18" charset="-128"/>
              <a:cs typeface="Arial" panose="020B0604020202020204" pitchFamily="34" charset="0"/>
            </a:endParaRPr>
          </a:p>
          <a:p>
            <a:pPr marL="742950" lvl="1" indent="-285750" algn="just">
              <a:lnSpc>
                <a:spcPct val="150000"/>
              </a:lnSpc>
              <a:spcAft>
                <a:spcPts val="1000"/>
              </a:spcAft>
              <a:buFont typeface="Courier New" panose="02070309020205020404" pitchFamily="49" charset="0"/>
              <a:buChar char="o"/>
            </a:pPr>
            <a:r>
              <a:rPr lang="en-GB" sz="1800" b="1">
                <a:effectLst/>
                <a:latin typeface="Arial Narrow" panose="020B0606020202030204" pitchFamily="34" charset="0"/>
                <a:ea typeface="Yu Mincho" panose="02020400000000000000" pitchFamily="18" charset="-128"/>
                <a:cs typeface="Calibri" panose="020F0502020204030204" pitchFamily="34" charset="0"/>
              </a:rPr>
              <a:t>Investing in natural ecosystems </a:t>
            </a:r>
            <a:r>
              <a:rPr lang="en-GB" sz="1800">
                <a:effectLst/>
                <a:latin typeface="Arial Narrow" panose="020B0606020202030204" pitchFamily="34" charset="0"/>
                <a:ea typeface="Yu Mincho" panose="02020400000000000000" pitchFamily="18" charset="-128"/>
                <a:cs typeface="Calibri" panose="020F0502020204030204" pitchFamily="34" charset="0"/>
              </a:rPr>
              <a:t>in Central Africa</a:t>
            </a:r>
            <a:endParaRPr lang="en-GB" sz="1800">
              <a:effectLst/>
              <a:latin typeface="Calibri" panose="020F0502020204030204" pitchFamily="34" charset="0"/>
              <a:ea typeface="Yu Mincho" panose="02020400000000000000" pitchFamily="18" charset="-128"/>
              <a:cs typeface="Arial" panose="020B0604020202020204" pitchFamily="34" charset="0"/>
            </a:endParaRPr>
          </a:p>
          <a:p>
            <a:pPr marL="742950" lvl="1" indent="-285750" algn="just">
              <a:lnSpc>
                <a:spcPct val="150000"/>
              </a:lnSpc>
              <a:buFont typeface="Courier New" panose="02070309020205020404" pitchFamily="49" charset="0"/>
              <a:buChar char="o"/>
            </a:pPr>
            <a:r>
              <a:rPr lang="en-GB" sz="1400" b="1">
                <a:effectLst/>
                <a:latin typeface="Arial Narrow" panose="020B0606020202030204" pitchFamily="34" charset="0"/>
                <a:ea typeface="Yu Mincho" panose="02020400000000000000" pitchFamily="18" charset="-128"/>
                <a:cs typeface="Calibri" panose="020F0502020204030204" pitchFamily="34" charset="0"/>
              </a:rPr>
              <a:t>renewable energy </a:t>
            </a:r>
            <a:r>
              <a:rPr lang="en-GB" sz="1400">
                <a:effectLst/>
                <a:latin typeface="Arial Narrow" panose="020B0606020202030204" pitchFamily="34" charset="0"/>
                <a:ea typeface="Yu Mincho" panose="02020400000000000000" pitchFamily="18" charset="-128"/>
                <a:cs typeface="Calibri" panose="020F0502020204030204" pitchFamily="34" charset="0"/>
              </a:rPr>
              <a:t>in Southern and East Africa</a:t>
            </a:r>
            <a:endParaRPr lang="en-US" sz="1100">
              <a:effectLst/>
              <a:latin typeface="Calibri" panose="020F0502020204030204" pitchFamily="34" charset="0"/>
              <a:ea typeface="Yu Mincho" panose="02020400000000000000" pitchFamily="18" charset="-128"/>
              <a:cs typeface="Arial" panose="020B0604020202020204" pitchFamily="34" charset="0"/>
            </a:endParaRPr>
          </a:p>
          <a:p>
            <a:pPr marL="742950" lvl="1" indent="-285750" algn="just">
              <a:lnSpc>
                <a:spcPct val="150000"/>
              </a:lnSpc>
              <a:buFont typeface="Courier New" panose="02070309020205020404" pitchFamily="49" charset="0"/>
              <a:buChar char="o"/>
            </a:pPr>
            <a:r>
              <a:rPr lang="en-GB" sz="1400" b="1">
                <a:effectLst/>
                <a:latin typeface="Arial Narrow" panose="020B0606020202030204" pitchFamily="34" charset="0"/>
                <a:ea typeface="Yu Mincho" panose="02020400000000000000" pitchFamily="18" charset="-128"/>
                <a:cs typeface="Calibri" panose="020F0502020204030204" pitchFamily="34" charset="0"/>
              </a:rPr>
              <a:t>sustainable finance</a:t>
            </a:r>
            <a:r>
              <a:rPr lang="en-GB" sz="1400">
                <a:effectLst/>
                <a:latin typeface="Arial Narrow" panose="020B0606020202030204" pitchFamily="34" charset="0"/>
                <a:ea typeface="Yu Mincho" panose="02020400000000000000" pitchFamily="18" charset="-128"/>
                <a:cs typeface="Calibri" panose="020F0502020204030204" pitchFamily="34" charset="0"/>
              </a:rPr>
              <a:t> in North Africa </a:t>
            </a:r>
            <a:endParaRPr lang="en-US" sz="1100">
              <a:effectLst/>
              <a:latin typeface="Calibri" panose="020F0502020204030204" pitchFamily="34" charset="0"/>
              <a:ea typeface="Yu Mincho" panose="02020400000000000000" pitchFamily="18" charset="-128"/>
              <a:cs typeface="Arial" panose="020B0604020202020204" pitchFamily="34" charset="0"/>
            </a:endParaRPr>
          </a:p>
          <a:p>
            <a:pPr marL="742950" lvl="1" indent="-285750" algn="just">
              <a:lnSpc>
                <a:spcPct val="150000"/>
              </a:lnSpc>
              <a:spcAft>
                <a:spcPts val="1000"/>
              </a:spcAft>
              <a:buFont typeface="Courier New" panose="02070309020205020404" pitchFamily="49" charset="0"/>
              <a:buChar char="o"/>
            </a:pPr>
            <a:r>
              <a:rPr lang="en-GB" sz="1400" b="1">
                <a:effectLst/>
                <a:latin typeface="Arial Narrow" panose="020B0606020202030204" pitchFamily="34" charset="0"/>
                <a:ea typeface="Yu Mincho" panose="02020400000000000000" pitchFamily="18" charset="-128"/>
                <a:cs typeface="Calibri" panose="020F0502020204030204" pitchFamily="34" charset="0"/>
              </a:rPr>
              <a:t>agri-food supply chains</a:t>
            </a:r>
            <a:r>
              <a:rPr lang="en-GB" sz="1400">
                <a:effectLst/>
                <a:latin typeface="Arial Narrow" panose="020B0606020202030204" pitchFamily="34" charset="0"/>
                <a:ea typeface="Yu Mincho" panose="02020400000000000000" pitchFamily="18" charset="-128"/>
                <a:cs typeface="Calibri" panose="020F0502020204030204" pitchFamily="34" charset="0"/>
              </a:rPr>
              <a:t> in West Africa.</a:t>
            </a:r>
            <a:endParaRPr lang="en-US" sz="1100">
              <a:effectLst/>
              <a:latin typeface="Calibri" panose="020F0502020204030204" pitchFamily="34" charset="0"/>
              <a:ea typeface="Yu Mincho" panose="02020400000000000000" pitchFamily="18" charset="-128"/>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B035730A-A831-4CF6-A487-F614D290FC34}" type="slidenum">
              <a:rPr lang="en-GB" smtClean="0"/>
              <a:t>2</a:t>
            </a:fld>
            <a:endParaRPr lang="en-GB"/>
          </a:p>
        </p:txBody>
      </p:sp>
    </p:spTree>
    <p:extLst>
      <p:ext uri="{BB962C8B-B14F-4D97-AF65-F5344CB8AC3E}">
        <p14:creationId xmlns:p14="http://schemas.microsoft.com/office/powerpoint/2010/main" val="326759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Regarding East Africa, the main takeway, we would like to highlight, with the regional author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Arial" panose="020B0604020202020204" pitchFamily="34" charset="0"/>
                <a:cs typeface="Times New Roman" panose="02020603050405020304" pitchFamily="18" charset="0"/>
              </a:rPr>
              <a:t>a) </a:t>
            </a:r>
            <a:r>
              <a:rPr lang="en-GB" sz="1800" dirty="0">
                <a:effectLst/>
                <a:latin typeface="Arial" panose="020B0604020202020204" pitchFamily="34" charset="0"/>
                <a:ea typeface="Arial" panose="020B0604020202020204" pitchFamily="34" charset="0"/>
                <a:cs typeface="Times New Roman" panose="02020603050405020304" pitchFamily="18" charset="0"/>
              </a:rPr>
              <a:t>The region continues to be with the fastest economic growth within Africa (4.9% in 2020-22, compared to 4.4% for Africa as a whole).</a:t>
            </a:r>
            <a:endParaRPr lang="en-GB" sz="1800" b="1"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GB" sz="1800" dirty="0">
                <a:effectLst/>
                <a:latin typeface="Arial" panose="020B0604020202020204" pitchFamily="34" charset="0"/>
                <a:ea typeface="Arial" panose="020B0604020202020204" pitchFamily="34" charset="0"/>
                <a:cs typeface="Times New Roman" panose="02020603050405020304" pitchFamily="18" charset="0"/>
              </a:rPr>
              <a:t>b) Although the labour productivity has stagnated for more than 15 years. Less than half of the African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cs typeface="Times New Roman" panose="02020603050405020304" pitchFamily="18" charset="0"/>
              </a:rPr>
              <a:t>c) And this leads to </a:t>
            </a:r>
            <a:r>
              <a:rPr lang="en-GB" sz="1800" b="0" dirty="0">
                <a:effectLst/>
                <a:latin typeface="Arial" panose="020B0604020202020204" pitchFamily="34" charset="0"/>
                <a:ea typeface="Arial" panose="020B0604020202020204" pitchFamily="34" charset="0"/>
                <a:cs typeface="Times New Roman" panose="02020603050405020304" pitchFamily="18" charset="0"/>
              </a:rPr>
              <a:t>the greatest rate of highly educated emigration in Africa.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Arial" panose="020B0604020202020204" pitchFamily="34" charset="0"/>
                <a:cs typeface="Times New Roman" panose="02020603050405020304" pitchFamily="18" charset="0"/>
              </a:rPr>
              <a:t>d) However, the region’s current expansion of the digital sector, has the </a:t>
            </a:r>
            <a:r>
              <a:rPr lang="en-GB" sz="1800" b="1" dirty="0">
                <a:solidFill>
                  <a:srgbClr val="4E81BD"/>
                </a:solidFill>
                <a:effectLst/>
                <a:latin typeface="Arial" panose="020B0604020202020204" pitchFamily="34" charset="0"/>
                <a:ea typeface="MS Gothic" panose="020B0609070205080204" pitchFamily="49" charset="-128"/>
                <a:cs typeface="Times New Roman" panose="02020603050405020304" pitchFamily="18" charset="0"/>
              </a:rPr>
              <a:t>greatest potential to drive productive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4E81BD"/>
                </a:solidFill>
                <a:effectLst/>
                <a:latin typeface="Arial" panose="020B0604020202020204" pitchFamily="34" charset="0"/>
                <a:ea typeface="MS Gothic" panose="020B0609070205080204" pitchFamily="49" charset="-128"/>
                <a:cs typeface="Times New Roman" panose="02020603050405020304" pitchFamily="18" charset="0"/>
              </a:rPr>
              <a:t>e) Rwanda for instance, is a leading example of AI policy implementation</a:t>
            </a:r>
            <a:endParaRPr lang="de-DE" sz="1800" b="0" dirty="0">
              <a:solidFill>
                <a:srgbClr val="4E81BD"/>
              </a:solidFill>
              <a:effectLst/>
              <a:latin typeface="Arial" panose="020B0604020202020204" pitchFamily="34" charset="0"/>
              <a:ea typeface="MS Gothic" panose="020B0609070205080204" pitchFamily="49" charset="-128"/>
              <a:cs typeface="Times New Roman" panose="02020603050405020304" pitchFamily="18" charset="0"/>
            </a:endParaRPr>
          </a:p>
          <a:p>
            <a:pPr marL="0" indent="0">
              <a:buNone/>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GB" sz="1800" b="1" dirty="0">
                <a:effectLst/>
                <a:latin typeface="Arial" panose="020B0604020202020204" pitchFamily="34" charset="0"/>
                <a:ea typeface="Arial" panose="020B0604020202020204" pitchFamily="34" charset="0"/>
                <a:cs typeface="Times New Roman" panose="02020603050405020304" pitchFamily="18" charset="0"/>
              </a:rPr>
              <a:t>2. </a:t>
            </a:r>
            <a:r>
              <a:rPr lang="en-GB" sz="1800" b="0" i="1" dirty="0">
                <a:effectLst/>
                <a:latin typeface="Arial" panose="020B0604020202020204" pitchFamily="34" charset="0"/>
                <a:ea typeface="Arial" panose="020B0604020202020204" pitchFamily="34" charset="0"/>
                <a:cs typeface="Times New Roman" panose="02020603050405020304" pitchFamily="18" charset="0"/>
              </a:rPr>
              <a:t>In terms of education</a:t>
            </a:r>
            <a:r>
              <a:rPr lang="en-GB" sz="1800" b="0" i="1"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GB"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level and quality of education in East Africa are approximately similar to the continent’s average</a:t>
            </a:r>
          </a:p>
          <a:p>
            <a:pPr marL="0" indent="0">
              <a:buNone/>
            </a:pPr>
            <a:r>
              <a:rPr lang="en-GB"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a:t>
            </a:r>
            <a:r>
              <a:rPr lang="en-GB" sz="1800" dirty="0">
                <a:effectLst/>
                <a:latin typeface="Arial" panose="020B0604020202020204" pitchFamily="34" charset="0"/>
                <a:ea typeface="Arial" panose="020B0604020202020204" pitchFamily="34" charset="0"/>
                <a:cs typeface="Times New Roman" panose="02020603050405020304" pitchFamily="18" charset="0"/>
              </a:rPr>
              <a:t>which is 6.7 years. However, adjusted for the quality of education, the duration decreases by over one year, to 5.6 years. This is half a year above the continent</a:t>
            </a:r>
            <a:r>
              <a:rPr lang="en-GB"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sz="1800" dirty="0">
                <a:effectLst/>
                <a:latin typeface="Arial" panose="020B0604020202020204" pitchFamily="34" charset="0"/>
                <a:ea typeface="Arial" panose="020B0604020202020204" pitchFamily="34" charset="0"/>
                <a:cs typeface="Times New Roman" panose="02020603050405020304" pitchFamily="18" charset="0"/>
              </a:rPr>
              <a:t>This varies widely across the region, from just 2.5 years in South Sudan to 9.7 years in Seychelles.</a:t>
            </a:r>
          </a:p>
          <a:p>
            <a:pPr marL="0" indent="0">
              <a:buNone/>
            </a:pPr>
            <a:endParaRPr lang="en-GB"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 D</a:t>
            </a:r>
            <a:r>
              <a:rPr lang="en-GB" sz="1800" b="1" dirty="0">
                <a:solidFill>
                  <a:srgbClr val="4E81BD"/>
                </a:solidFill>
                <a:effectLst/>
                <a:latin typeface="Arial" panose="020B0604020202020204" pitchFamily="34" charset="0"/>
                <a:ea typeface="MS Gothic" panose="020B0609070205080204" pitchFamily="49" charset="-128"/>
                <a:cs typeface="Times New Roman" panose="02020603050405020304" pitchFamily="18" charset="0"/>
              </a:rPr>
              <a:t>igital skills development is also advancing quite well at the regional level, but unevenly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Calibri" panose="020F0502020204030204" pitchFamily="34" charset="0"/>
                <a:cs typeface="Times New Roman" panose="02020603050405020304" pitchFamily="18" charset="0"/>
              </a:rPr>
              <a:t>b) This depends on the advancement of a country’s digital economy, and its </a:t>
            </a:r>
            <a:r>
              <a:rPr lang="en-GB" sz="1800" b="0" dirty="0">
                <a:effectLst/>
                <a:latin typeface="Arial" panose="020B0604020202020204" pitchFamily="34" charset="0"/>
                <a:ea typeface="Arial" panose="020B0604020202020204" pitchFamily="34" charset="0"/>
                <a:cs typeface="Times New Roman" panose="02020603050405020304" pitchFamily="18" charset="0"/>
              </a:rPr>
              <a:t>readiness to adopt information and communications technology (ICT).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dirty="0">
                <a:effectLst/>
                <a:latin typeface="Arial" panose="020B0604020202020204" pitchFamily="34" charset="0"/>
                <a:ea typeface="Arial" panose="020B0604020202020204" pitchFamily="34" charset="0"/>
                <a:cs typeface="Times New Roman" panose="02020603050405020304" pitchFamily="18" charset="0"/>
              </a:rPr>
              <a:t>Within the region: the </a:t>
            </a:r>
            <a:r>
              <a:rPr lang="en-GB" sz="1800" b="0" dirty="0">
                <a:effectLst/>
                <a:latin typeface="Arial" panose="020B0604020202020204" pitchFamily="34" charset="0"/>
                <a:ea typeface="Arial" panose="020B0604020202020204" pitchFamily="34" charset="0"/>
                <a:cs typeface="Times New Roman" panose="02020603050405020304" pitchFamily="18" charset="0"/>
              </a:rPr>
              <a:t>Demand is greatest for basic digital skills, compared to intermediate and advanced skills.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GB" sz="1800" b="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Arial" panose="020B0604020202020204" pitchFamily="34" charset="0"/>
                <a:cs typeface="Times New Roman" panose="02020603050405020304" pitchFamily="18" charset="0"/>
              </a:rPr>
              <a:t>c)       </a:t>
            </a:r>
            <a:r>
              <a:rPr lang="en-GB" sz="1800" b="0" i="1" dirty="0">
                <a:effectLst/>
                <a:latin typeface="Arial" panose="020B0604020202020204" pitchFamily="34" charset="0"/>
                <a:ea typeface="Arial" panose="020B0604020202020204" pitchFamily="34" charset="0"/>
                <a:cs typeface="Times New Roman" panose="02020603050405020304" pitchFamily="18" charset="0"/>
              </a:rPr>
              <a:t>Additionally</a:t>
            </a:r>
            <a:r>
              <a:rPr lang="en-GB" sz="1800" b="0" dirty="0">
                <a:effectLst/>
                <a:latin typeface="Arial" panose="020B0604020202020204" pitchFamily="34" charset="0"/>
                <a:ea typeface="Arial" panose="020B0604020202020204" pitchFamily="34" charset="0"/>
                <a:cs typeface="Times New Roman" panose="02020603050405020304" pitchFamily="18" charset="0"/>
              </a:rPr>
              <a:t>, the digital economy in some East African countries can benefit from improved global market integration.</a:t>
            </a:r>
          </a:p>
          <a:p>
            <a:pPr marL="857250" marR="0" lvl="1" indent="-400050" algn="l" defTabSz="914400" rtl="0" eaLnBrk="1" fontAlgn="auto" latinLnBrk="0" hangingPunct="1">
              <a:lnSpc>
                <a:spcPct val="100000"/>
              </a:lnSpc>
              <a:spcBef>
                <a:spcPts val="0"/>
              </a:spcBef>
              <a:spcAft>
                <a:spcPts val="0"/>
              </a:spcAft>
              <a:buClrTx/>
              <a:buSzTx/>
              <a:buFont typeface="+mj-lt"/>
              <a:buAutoNum type="romanLcPeriod"/>
              <a:tabLst/>
              <a:defRPr/>
            </a:pPr>
            <a:r>
              <a:rPr lang="en-GB" sz="1800" b="0" dirty="0">
                <a:effectLst/>
                <a:latin typeface="Arial" panose="020B0604020202020204" pitchFamily="34" charset="0"/>
                <a:ea typeface="Arial" panose="020B0604020202020204" pitchFamily="34" charset="0"/>
                <a:cs typeface="Times New Roman" panose="02020603050405020304" pitchFamily="18" charset="0"/>
              </a:rPr>
              <a:t>Increased digital service exports indicate a growing demand for workers with intermediate and advanced digital skills, working remotely for firms around the world.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E81BD"/>
                </a:solidFill>
                <a:effectLst/>
                <a:latin typeface="Arial" panose="020B0604020202020204" pitchFamily="34" charset="0"/>
                <a:ea typeface="MS Gothic" panose="020B0609070205080204" pitchFamily="49" charset="-128"/>
                <a:cs typeface="Times New Roman" panose="02020603050405020304" pitchFamily="18" charset="0"/>
              </a:rPr>
              <a:t>3. East African countries require specific strategies to develop digital skills based on national levels of supply and demand. Measures include:</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i="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Expanding Internet access and integrating digital skills into education, which can increase the supply and demand for basic digital skills</a:t>
            </a:r>
            <a:endParaRPr lang="de-DE" sz="1800" b="0" i="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i="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Intermediate and advanced digital skill provision can be targeted towards country-specific opportunities and global demand</a:t>
            </a:r>
            <a:endParaRPr lang="de-DE" sz="1800" b="0" i="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i="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A single digital market and partnerships can drive the regional integration of digital skills</a:t>
            </a:r>
            <a:endParaRPr lang="de-DE" sz="1800" b="0" i="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6FC4C0-D78B-9749-ABFA-D4079C471635}" type="slidenum">
              <a:rPr lang="fr-FR" smtClean="0"/>
              <a:t>20</a:t>
            </a:fld>
            <a:endParaRPr lang="fr-FR"/>
          </a:p>
        </p:txBody>
      </p:sp>
    </p:spTree>
    <p:extLst>
      <p:ext uri="{BB962C8B-B14F-4D97-AF65-F5344CB8AC3E}">
        <p14:creationId xmlns:p14="http://schemas.microsoft.com/office/powerpoint/2010/main" val="4280943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b="1" i="0" u="none" strike="noStrike" baseline="0">
                <a:latin typeface="CaeciliaLTStd-Bold"/>
              </a:rPr>
              <a:t>North Africa, despite being the best-educated region in the continent, with strong potential for renewable energy employment, is underutilizing its potential in these areas, highlighting the need for better alignment between education and job market opportunities.</a:t>
            </a:r>
          </a:p>
          <a:p>
            <a:pPr marL="0" indent="0" algn="l">
              <a:buNone/>
            </a:pPr>
            <a:endParaRPr lang="en-US" sz="1800" b="1" i="0" u="none" strike="noStrike" baseline="0">
              <a:latin typeface="CaeciliaLTStd-Bold"/>
            </a:endParaRPr>
          </a:p>
          <a:p>
            <a:pPr marL="342900" indent="-342900" algn="l">
              <a:buAutoNum type="arabicParenR"/>
            </a:pPr>
            <a:r>
              <a:rPr lang="en-US" sz="1800" b="1" i="0" u="none" strike="noStrike" baseline="0">
                <a:latin typeface="CaeciliaLTStd-Bold"/>
              </a:rPr>
              <a:t>The level and quality of education in North Africa are higher than the rest of the continent, </a:t>
            </a:r>
            <a:r>
              <a:rPr lang="en-US" sz="1800" b="1" i="0" u="none" strike="noStrike" baseline="0" err="1">
                <a:latin typeface="CaeciliaLTStd-Bold"/>
              </a:rPr>
              <a:t>eventhough</a:t>
            </a:r>
            <a:r>
              <a:rPr lang="en-US" sz="1800" b="1" i="0" u="none" strike="noStrike" baseline="0">
                <a:latin typeface="CaeciliaLTStd-Bold"/>
              </a:rPr>
              <a:t> inequalities persist.</a:t>
            </a:r>
          </a:p>
          <a:p>
            <a:pPr marL="342900" indent="-342900" algn="l">
              <a:buAutoNum type="alphaLcParenR"/>
            </a:pPr>
            <a:r>
              <a:rPr lang="en-US" sz="1800" b="0" i="0" u="none" strike="noStrike" baseline="0">
                <a:latin typeface="CaeciliaLTStd-Roman"/>
              </a:rPr>
              <a:t>The average years of schooling across the region is 7.9 years.</a:t>
            </a:r>
          </a:p>
          <a:p>
            <a:pPr marL="342900" indent="-342900" algn="l">
              <a:buAutoNum type="alphaLcParenR"/>
            </a:pPr>
            <a:r>
              <a:rPr lang="en-US" sz="1800" b="0" i="0" u="none" strike="noStrike" baseline="0">
                <a:latin typeface="CaeciliaLTStd-Roman"/>
              </a:rPr>
              <a:t>However, when adjusted to account for the quality of learning, this average falls to 6.1 years – </a:t>
            </a:r>
            <a:r>
              <a:rPr lang="en-US" sz="1800" b="0" i="1" u="none" strike="noStrike" baseline="0">
                <a:latin typeface="CaeciliaLTStd-Roman"/>
              </a:rPr>
              <a:t>ranging from 7.1 years in Algeria to 4.2 years in Mauritania</a:t>
            </a:r>
            <a:r>
              <a:rPr lang="en-US" sz="1800" b="0" i="0" u="none" strike="noStrike" baseline="0">
                <a:latin typeface="CaeciliaLTStd-Roman"/>
              </a:rPr>
              <a:t>.</a:t>
            </a:r>
            <a:endParaRPr lang="en-US" sz="1800" b="1" i="0" u="none" strike="noStrike" baseline="0">
              <a:latin typeface="CaeciliaLTStd-Bold"/>
            </a:endParaRPr>
          </a:p>
          <a:p>
            <a:pPr marL="0" indent="0" algn="l">
              <a:buNone/>
            </a:pPr>
            <a:endParaRPr lang="en-US" sz="1800" b="1" i="0" u="none" strike="noStrike" baseline="0">
              <a:latin typeface="CaeciliaLTStd-Bold"/>
            </a:endParaRPr>
          </a:p>
          <a:p>
            <a:pPr marL="342900" indent="-342900" algn="l">
              <a:buAutoNum type="alphaLcParenR"/>
            </a:pPr>
            <a:r>
              <a:rPr lang="en-US" sz="1800" b="1" i="0" u="none" strike="noStrike" baseline="0">
                <a:latin typeface="CaeciliaLTStd-Roman"/>
              </a:rPr>
              <a:t>Girls are generally more proficient in reading than in mathematics, but they have higher results than boys in both skills.</a:t>
            </a:r>
          </a:p>
          <a:p>
            <a:pPr marL="0" indent="0" algn="l">
              <a:buNone/>
            </a:pPr>
            <a:endParaRPr lang="en-US" sz="1800" b="1" i="0" u="none" strike="noStrike" baseline="0">
              <a:latin typeface="CaeciliaLTStd-Bold"/>
            </a:endParaRPr>
          </a:p>
          <a:p>
            <a:pPr marL="0" indent="0" algn="l">
              <a:buNone/>
            </a:pPr>
            <a:r>
              <a:rPr lang="en-US" sz="1800" b="1" i="0" u="none" strike="noStrike" baseline="0">
                <a:latin typeface="CaeciliaLTStd-Bold"/>
              </a:rPr>
              <a:t>3) a) Migration in North Africa </a:t>
            </a:r>
            <a:r>
              <a:rPr lang="en-US" sz="1800" b="0" i="0" u="none" strike="noStrike" baseline="0">
                <a:latin typeface="CaeciliaLTStd-Bold"/>
              </a:rPr>
              <a:t>is </a:t>
            </a:r>
            <a:r>
              <a:rPr lang="en-US" sz="1800" b="0" i="0" u="none" strike="noStrike" baseline="0" err="1">
                <a:latin typeface="CaeciliaLTStd-Bold"/>
              </a:rPr>
              <a:t>characterised</a:t>
            </a:r>
            <a:r>
              <a:rPr lang="en-US" sz="1800" b="0" i="0" u="none" strike="noStrike" baseline="0">
                <a:latin typeface="CaeciliaLTStd-Bold"/>
              </a:rPr>
              <a:t> by flows of low‑ and semi‑skilled workers into and out of the region (such as in Libya)</a:t>
            </a:r>
          </a:p>
          <a:p>
            <a:pPr marL="0" indent="0" algn="l">
              <a:buNone/>
            </a:pPr>
            <a:r>
              <a:rPr lang="en-US" sz="1800" b="1" i="0" u="none" strike="noStrike" baseline="0">
                <a:latin typeface="CaeciliaLTStd-Bold"/>
              </a:rPr>
              <a:t>    b) </a:t>
            </a:r>
            <a:r>
              <a:rPr lang="en-US" sz="1800" b="0" i="0" u="none" strike="noStrike" baseline="0">
                <a:latin typeface="CaeciliaLTStd-Bold"/>
              </a:rPr>
              <a:t>and to a lesser extent by the emigration of skilled workers to countries outside the continent </a:t>
            </a:r>
            <a:r>
              <a:rPr lang="en-US" sz="1800" b="0" i="0" u="none" strike="noStrike" baseline="0">
                <a:latin typeface="CaeciliaLTStd-Roman"/>
              </a:rPr>
              <a:t>-</a:t>
            </a:r>
            <a:r>
              <a:rPr lang="en-US" sz="1200" b="0" i="0" u="none" strike="noStrike" baseline="0">
                <a:latin typeface="CaeciliaLTStd-Roman"/>
              </a:rPr>
              <a:t> </a:t>
            </a:r>
            <a:r>
              <a:rPr lang="en-US" sz="1200" b="0" i="1" u="none" strike="noStrike" baseline="0">
                <a:latin typeface="CaeciliaLTStd-Roman"/>
              </a:rPr>
              <a:t>particularly those from Morocco and Tunisia.</a:t>
            </a:r>
          </a:p>
          <a:p>
            <a:pPr marL="342900" indent="-342900" algn="l">
              <a:buAutoNum type="alphaLcParenR"/>
            </a:pPr>
            <a:endParaRPr lang="en-US" sz="1200" b="0" i="1" u="none" strike="noStrike" baseline="0">
              <a:latin typeface="CaeciliaLTStd-Roman"/>
            </a:endParaRPr>
          </a:p>
          <a:p>
            <a:pPr algn="l"/>
            <a:r>
              <a:rPr lang="en-US" sz="1800" b="1" i="0" u="none" strike="noStrike" kern="1200" baseline="0">
                <a:solidFill>
                  <a:schemeClr val="tx1"/>
                </a:solidFill>
                <a:latin typeface="CaeciliaLTStd-Bold"/>
                <a:ea typeface="+mn-ea"/>
                <a:cs typeface="+mn-cs"/>
              </a:rPr>
              <a:t>4) </a:t>
            </a:r>
            <a:r>
              <a:rPr lang="en-US" sz="1800" b="0" i="0" u="none" strike="noStrike" baseline="0">
                <a:latin typeface="CaeciliaLTStd-Roman"/>
              </a:rPr>
              <a:t>In 2022, the </a:t>
            </a:r>
            <a:r>
              <a:rPr lang="en-US" sz="1800" b="1" i="0" u="none" strike="noStrike" baseline="0">
                <a:latin typeface="CaeciliaLTStd-Roman"/>
              </a:rPr>
              <a:t>sector of renewable energies </a:t>
            </a:r>
            <a:r>
              <a:rPr lang="en-US" sz="1800" b="0" i="0" u="none" strike="noStrike" baseline="0">
                <a:latin typeface="CaeciliaLTStd-Roman"/>
              </a:rPr>
              <a:t>employed at least 21 000 people in the region.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800" b="1" i="0" u="none" strike="noStrike" kern="1200" baseline="0">
                <a:solidFill>
                  <a:schemeClr val="tx1"/>
                </a:solidFill>
                <a:latin typeface="CaeciliaLTStd-Bold"/>
                <a:ea typeface="+mn-ea"/>
                <a:cs typeface="+mn-cs"/>
              </a:rPr>
              <a:t>This Employment varies between countries : </a:t>
            </a:r>
            <a:r>
              <a:rPr lang="en-US" sz="1800" b="0" i="0" u="none" strike="noStrike" baseline="0">
                <a:latin typeface="CaeciliaLTStd-Roman"/>
              </a:rPr>
              <a:t>Morocco accounts for most jobs in the sector (59%), followed by Egypt (18%), Algeria (12%), Tunisia (9%) and Libya (2%).</a:t>
            </a:r>
            <a:endParaRPr lang="en-US" sz="1800" b="0" i="0" u="none" strike="noStrike" kern="1200" baseline="0">
              <a:solidFill>
                <a:schemeClr val="tx1"/>
              </a:solidFill>
              <a:latin typeface="CaeciliaLTStd-Roman"/>
              <a:ea typeface="+mn-ea"/>
              <a:cs typeface="+mn-cs"/>
            </a:endParaRPr>
          </a:p>
          <a:p>
            <a:pPr algn="l"/>
            <a:endParaRPr lang="en-US" sz="1800" b="1" i="0" u="none" strike="noStrike" kern="1200" baseline="0">
              <a:solidFill>
                <a:schemeClr val="tx1"/>
              </a:solidFill>
              <a:latin typeface="CaeciliaLTStd-Roman"/>
              <a:ea typeface="+mn-ea"/>
              <a:cs typeface="+mn-cs"/>
            </a:endParaRPr>
          </a:p>
          <a:p>
            <a:pPr algn="l"/>
            <a:r>
              <a:rPr lang="en-US" sz="1800" b="1" i="0" u="none" strike="noStrike" kern="1200" baseline="0">
                <a:solidFill>
                  <a:schemeClr val="tx1"/>
                </a:solidFill>
                <a:latin typeface="CaeciliaLTStd-Roman"/>
                <a:ea typeface="+mn-ea"/>
                <a:cs typeface="+mn-cs"/>
              </a:rPr>
              <a:t>5) </a:t>
            </a:r>
            <a:r>
              <a:rPr lang="en-US" sz="1800" b="1" i="0" u="none" strike="noStrike" baseline="0">
                <a:latin typeface="CaeciliaLTStd-Bold"/>
              </a:rPr>
              <a:t>The energy transition could drive economic growth and productive job creation on a continental scale.</a:t>
            </a:r>
          </a:p>
          <a:p>
            <a:pPr marL="342900" indent="-342900" algn="l">
              <a:buAutoNum type="alphaLcParenR"/>
            </a:pPr>
            <a:r>
              <a:rPr lang="en-US" sz="1800" b="0" i="0" u="none" strike="noStrike" baseline="0">
                <a:latin typeface="CaeciliaLTStd-Roman"/>
              </a:rPr>
              <a:t>Over the past decade, renewable electricity generation is estimated to have risen by over 40%, thanks to the rapid expansion of wind, photovoltaic solar, and solar thermal power.</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800" b="0" i="0" u="none" strike="noStrike" baseline="0">
                <a:latin typeface="CaeciliaLTStd-Roman"/>
              </a:rPr>
              <a:t>Egypt, Morocco and Algeria have contributed to the expansion of solar energy in the region, ranking second, third and fourth for solar power generation on the continent.</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US" sz="1800" b="0" i="0" u="none" strike="noStrike" baseline="0">
                <a:latin typeface="CaeciliaLTStd-Roman"/>
              </a:rPr>
              <a:t>Egypt and Morocco are also leading in African wind power generation, ranking just behind South Africa.</a:t>
            </a:r>
          </a:p>
          <a:p>
            <a:pPr marL="342900" indent="-342900" algn="l">
              <a:buAutoNum type="alphaLcParenR"/>
            </a:pPr>
            <a:r>
              <a:rPr lang="en-US" sz="2800" b="0" i="0">
                <a:solidFill>
                  <a:srgbClr val="333333"/>
                </a:solidFill>
                <a:effectLst/>
                <a:latin typeface="Roboto" panose="02000000000000000000" pitchFamily="2" charset="0"/>
              </a:rPr>
              <a:t>Assuming a land-</a:t>
            </a:r>
            <a:r>
              <a:rPr lang="en-US" sz="2800" b="0" i="0" err="1">
                <a:solidFill>
                  <a:srgbClr val="333333"/>
                </a:solidFill>
                <a:effectLst/>
                <a:latin typeface="Roboto" panose="02000000000000000000" pitchFamily="2" charset="0"/>
              </a:rPr>
              <a:t>utilisation</a:t>
            </a:r>
            <a:r>
              <a:rPr lang="en-US" sz="2800" b="0" i="0">
                <a:solidFill>
                  <a:srgbClr val="333333"/>
                </a:solidFill>
                <a:effectLst/>
                <a:latin typeface="Roboto" panose="02000000000000000000" pitchFamily="2" charset="0"/>
              </a:rPr>
              <a:t> factor of 1% for renewables, North Africa has an electricity generation potential, which is over 12 times Africa’s installed electricity generation capacity and about 3 times Europe’s total installed capacity in 2021</a:t>
            </a:r>
            <a:endParaRPr lang="en-US" sz="1800" b="0" i="0" u="none" strike="noStrike" baseline="0">
              <a:latin typeface="CaeciliaLTStd-Roman"/>
            </a:endParaRPr>
          </a:p>
          <a:p>
            <a:pPr marL="342900" indent="-342900" algn="l">
              <a:buAutoNum type="alphaLcParenR"/>
            </a:pPr>
            <a:r>
              <a:rPr lang="en-US" sz="1800" b="0" i="0" u="none" strike="noStrike" baseline="0">
                <a:latin typeface="CaeciliaLTStd-Roman"/>
              </a:rPr>
              <a:t>However, the share of renewable energy in the electricity mix (9.5% of electricity generated) remains lower than in the rest of Africa.</a:t>
            </a:r>
            <a:endParaRPr lang="en-US" sz="1800" b="0" i="0" u="none" strike="noStrike" kern="1200" baseline="0">
              <a:solidFill>
                <a:schemeClr val="tx1"/>
              </a:solidFill>
              <a:latin typeface="CaeciliaLTStd-Roman"/>
              <a:ea typeface="+mn-ea"/>
              <a:cs typeface="+mn-cs"/>
            </a:endParaRPr>
          </a:p>
          <a:p>
            <a:pPr marL="0" indent="0" algn="l">
              <a:buNone/>
            </a:pPr>
            <a:endParaRPr lang="en-US" sz="1800" b="0" i="0" u="none" strike="noStrike" kern="1200" baseline="0">
              <a:solidFill>
                <a:schemeClr val="tx1"/>
              </a:solidFill>
              <a:latin typeface="CaeciliaLTStd-Roman"/>
              <a:ea typeface="+mn-ea"/>
              <a:cs typeface="+mn-cs"/>
            </a:endParaRPr>
          </a:p>
          <a:p>
            <a:pPr marL="0" indent="0" algn="l">
              <a:buNone/>
            </a:pPr>
            <a:r>
              <a:rPr lang="en-US" sz="1800" b="1" i="0" u="none" strike="noStrike" kern="1200" baseline="0">
                <a:solidFill>
                  <a:schemeClr val="tx1"/>
                </a:solidFill>
                <a:latin typeface="CaeciliaLTStd-Bold"/>
                <a:ea typeface="+mn-ea"/>
                <a:cs typeface="+mn-cs"/>
              </a:rPr>
              <a:t>7. To develop skills in the renewable energies sector, policymakers could consider three priority measures:</a:t>
            </a:r>
          </a:p>
          <a:p>
            <a:pPr marL="0" indent="0" algn="l">
              <a:buNone/>
            </a:pPr>
            <a:r>
              <a:rPr lang="en-US" sz="1800" b="0" i="0" u="none" strike="noStrike" kern="1200" baseline="0">
                <a:solidFill>
                  <a:schemeClr val="tx1"/>
                </a:solidFill>
                <a:latin typeface="CaeciliaLTStd-Bold"/>
                <a:ea typeface="+mn-ea"/>
                <a:cs typeface="+mn-cs"/>
              </a:rPr>
              <a:t>a) Developing national strategies for renewable energies that take into account future skill demand</a:t>
            </a:r>
          </a:p>
          <a:p>
            <a:pPr marL="0" indent="0" algn="l">
              <a:buNone/>
            </a:pPr>
            <a:r>
              <a:rPr lang="en-US" sz="1800" b="0" i="0" u="none" strike="noStrike" kern="1200" baseline="0">
                <a:solidFill>
                  <a:schemeClr val="tx1"/>
                </a:solidFill>
                <a:latin typeface="CaeciliaLTStd-Bold"/>
                <a:ea typeface="+mn-ea"/>
                <a:cs typeface="+mn-cs"/>
              </a:rPr>
              <a:t>b) Improving skill supply by promoting on-the-job training, research and development, and </a:t>
            </a:r>
            <a:r>
              <a:rPr lang="en-US" sz="1800" b="0" i="0" u="none" strike="noStrike" kern="1200" baseline="0" err="1">
                <a:solidFill>
                  <a:schemeClr val="tx1"/>
                </a:solidFill>
                <a:latin typeface="CaeciliaLTStd-Bold"/>
                <a:ea typeface="+mn-ea"/>
                <a:cs typeface="+mn-cs"/>
              </a:rPr>
              <a:t>centres</a:t>
            </a:r>
            <a:r>
              <a:rPr lang="en-US" sz="1800" b="0" i="0" u="none" strike="noStrike" kern="1200" baseline="0">
                <a:solidFill>
                  <a:schemeClr val="tx1"/>
                </a:solidFill>
                <a:latin typeface="CaeciliaLTStd-Bold"/>
                <a:ea typeface="+mn-ea"/>
                <a:cs typeface="+mn-cs"/>
              </a:rPr>
              <a:t> of excellence</a:t>
            </a:r>
          </a:p>
          <a:p>
            <a:pPr marL="0" indent="0" algn="l">
              <a:buNone/>
            </a:pPr>
            <a:r>
              <a:rPr lang="en-US" sz="1800" b="0" i="0" u="none" strike="noStrike" kern="1200" baseline="0">
                <a:solidFill>
                  <a:schemeClr val="tx1"/>
                </a:solidFill>
                <a:latin typeface="CaeciliaLTStd-Bold"/>
                <a:ea typeface="+mn-ea"/>
                <a:cs typeface="+mn-cs"/>
              </a:rPr>
              <a:t>c) Supporting skills development through co-operation with public and private partners at all levels</a:t>
            </a:r>
          </a:p>
        </p:txBody>
      </p:sp>
      <p:sp>
        <p:nvSpPr>
          <p:cNvPr id="4" name="Slide Number Placeholder 3"/>
          <p:cNvSpPr>
            <a:spLocks noGrp="1"/>
          </p:cNvSpPr>
          <p:nvPr>
            <p:ph type="sldNum" sz="quarter" idx="5"/>
          </p:nvPr>
        </p:nvSpPr>
        <p:spPr/>
        <p:txBody>
          <a:bodyPr/>
          <a:lstStyle/>
          <a:p>
            <a:fld id="{466FC4C0-D78B-9749-ABFA-D4079C471635}" type="slidenum">
              <a:rPr lang="fr-FR" smtClean="0"/>
              <a:t>21</a:t>
            </a:fld>
            <a:endParaRPr lang="fr-FR"/>
          </a:p>
        </p:txBody>
      </p:sp>
    </p:spTree>
    <p:extLst>
      <p:ext uri="{BB962C8B-B14F-4D97-AF65-F5344CB8AC3E}">
        <p14:creationId xmlns:p14="http://schemas.microsoft.com/office/powerpoint/2010/main" val="736102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CaeciliaLTStd-Roman"/>
              </a:rPr>
              <a:t>Similarly, Gabon, the world’s second‑largest producer of raw manganese, has only been processing the ore since 2015 thanks to the creation of the </a:t>
            </a:r>
            <a:r>
              <a:rPr lang="en-US" sz="1800" b="0" i="0" u="none" strike="noStrike" baseline="0" err="1">
                <a:latin typeface="CaeciliaLTStd-Roman"/>
              </a:rPr>
              <a:t>Moanda</a:t>
            </a:r>
            <a:r>
              <a:rPr lang="en-US" sz="1800" b="0" i="0" u="none" strike="noStrike" baseline="0">
                <a:latin typeface="CaeciliaLTStd-Roman"/>
              </a:rPr>
              <a:t> Metallurgical Complex</a:t>
            </a:r>
            <a:endParaRPr lang="fr-FR" i="1"/>
          </a:p>
          <a:p>
            <a:pPr marL="0" lvl="0" indent="0" algn="just">
              <a:lnSpc>
                <a:spcPct val="107000"/>
              </a:lnSpc>
              <a:spcAft>
                <a:spcPts val="0"/>
              </a:spcAft>
              <a:buFont typeface="Arial" panose="020B0604020202020204" pitchFamily="34" charset="0"/>
              <a:buNone/>
            </a:pPr>
            <a:endParaRPr lang="fr-FR" i="1"/>
          </a:p>
          <a:p>
            <a:pPr marL="0" lvl="0" indent="0" algn="just">
              <a:lnSpc>
                <a:spcPct val="107000"/>
              </a:lnSpc>
              <a:spcAft>
                <a:spcPts val="0"/>
              </a:spcAft>
              <a:buFont typeface="Arial" panose="020B0604020202020204" pitchFamily="34" charset="0"/>
              <a:buNone/>
            </a:pPr>
            <a:r>
              <a:rPr lang="fr-FR" i="1"/>
              <a:t>If </a:t>
            </a:r>
            <a:r>
              <a:rPr lang="fr-FR" i="1" err="1"/>
              <a:t>we</a:t>
            </a:r>
            <a:r>
              <a:rPr lang="fr-FR" i="1"/>
              <a:t> look at Central Africa, </a:t>
            </a:r>
            <a:r>
              <a:rPr lang="en-US" i="1"/>
              <a:t>despite having the best share in comparative advantages, the region suffers from insufficient human capital, resulting in a largely artisanal mining population.</a:t>
            </a:r>
          </a:p>
          <a:p>
            <a:pPr marL="0" lvl="0" indent="0" algn="just">
              <a:lnSpc>
                <a:spcPct val="107000"/>
              </a:lnSpc>
              <a:spcAft>
                <a:spcPts val="0"/>
              </a:spcAft>
              <a:buFont typeface="Arial" panose="020B0604020202020204" pitchFamily="34" charset="0"/>
              <a:buNone/>
            </a:pPr>
            <a:r>
              <a:rPr lang="en-US" i="1"/>
              <a:t>The region can leverage STEM and TVET access, to boost the sector's productivity and economic growth.</a:t>
            </a:r>
            <a:endParaRPr lang="fr-FR" i="1"/>
          </a:p>
          <a:p>
            <a:pPr marL="0" lvl="0" indent="0" algn="just">
              <a:lnSpc>
                <a:spcPct val="107000"/>
              </a:lnSpc>
              <a:spcAft>
                <a:spcPts val="0"/>
              </a:spcAft>
              <a:buFont typeface="Arial" panose="020B0604020202020204" pitchFamily="34" charset="0"/>
              <a:buNone/>
            </a:pPr>
            <a:endParaRPr lang="fr-FR"/>
          </a:p>
          <a:p>
            <a:pPr marL="0" lvl="0" indent="0" algn="just">
              <a:lnSpc>
                <a:spcPct val="107000"/>
              </a:lnSpc>
              <a:spcAft>
                <a:spcPts val="0"/>
              </a:spcAft>
              <a:buFont typeface="Arial" panose="020B0604020202020204" pitchFamily="34" charset="0"/>
              <a:buNone/>
            </a:pPr>
            <a:r>
              <a:rPr lang="fr-FR" b="1"/>
              <a:t>1. </a:t>
            </a:r>
            <a:r>
              <a:rPr lang="fr-FR" b="0" i="1" err="1"/>
              <a:t>We</a:t>
            </a:r>
            <a:r>
              <a:rPr lang="fr-FR" b="0" i="1"/>
              <a:t> can </a:t>
            </a:r>
            <a:r>
              <a:rPr lang="fr-FR" b="0" i="1" err="1"/>
              <a:t>see</a:t>
            </a:r>
            <a:r>
              <a:rPr lang="fr-FR" b="0" i="1"/>
              <a:t> </a:t>
            </a:r>
            <a:r>
              <a:rPr lang="fr-FR" b="0" i="1" err="1"/>
              <a:t>that</a:t>
            </a:r>
            <a:r>
              <a:rPr lang="fr-FR" b="0" i="1"/>
              <a:t> </a:t>
            </a:r>
            <a:r>
              <a:rPr lang="fr-FR" b="1" err="1"/>
              <a:t>access</a:t>
            </a:r>
            <a:r>
              <a:rPr lang="fr-FR" b="1"/>
              <a:t> to </a:t>
            </a:r>
            <a:r>
              <a:rPr lang="fr-FR" b="1" err="1"/>
              <a:t>education</a:t>
            </a:r>
            <a:r>
              <a:rPr lang="fr-FR" b="1"/>
              <a:t> and </a:t>
            </a:r>
            <a:r>
              <a:rPr lang="fr-FR" b="1" err="1"/>
              <a:t>skilled</a:t>
            </a:r>
            <a:r>
              <a:rPr lang="fr-FR" b="1"/>
              <a:t> jobs </a:t>
            </a:r>
            <a:r>
              <a:rPr lang="fr-FR" b="1" err="1"/>
              <a:t>is</a:t>
            </a:r>
            <a:r>
              <a:rPr lang="fr-FR" b="1"/>
              <a:t> </a:t>
            </a:r>
            <a:r>
              <a:rPr lang="fr-FR" b="1" err="1"/>
              <a:t>still</a:t>
            </a:r>
            <a:r>
              <a:rPr lang="fr-FR" b="1"/>
              <a:t> </a:t>
            </a:r>
            <a:r>
              <a:rPr lang="fr-FR" b="1" err="1"/>
              <a:t>limited</a:t>
            </a:r>
            <a:endParaRPr lang="fr-FR" b="1"/>
          </a:p>
          <a:p>
            <a:pPr marL="228600" lvl="0" indent="-228600" algn="just">
              <a:lnSpc>
                <a:spcPct val="107000"/>
              </a:lnSpc>
              <a:spcAft>
                <a:spcPts val="0"/>
              </a:spcAft>
              <a:buFont typeface="Arial" panose="020B0604020202020204" pitchFamily="34" charset="0"/>
              <a:buAutoNum type="alphaLcParenR"/>
            </a:pPr>
            <a:r>
              <a:rPr lang="fr-FR"/>
              <a:t>As 21% the population </a:t>
            </a:r>
            <a:r>
              <a:rPr lang="fr-FR" err="1"/>
              <a:t>completed</a:t>
            </a:r>
            <a:r>
              <a:rPr lang="fr-FR"/>
              <a:t> </a:t>
            </a:r>
            <a:r>
              <a:rPr lang="fr-FR" err="1"/>
              <a:t>secondary</a:t>
            </a:r>
            <a:r>
              <a:rPr lang="fr-FR"/>
              <a:t> </a:t>
            </a:r>
            <a:r>
              <a:rPr lang="fr-FR" err="1"/>
              <a:t>education</a:t>
            </a:r>
            <a:r>
              <a:rPr lang="fr-FR"/>
              <a:t>.</a:t>
            </a:r>
          </a:p>
          <a:p>
            <a:pPr marL="228600" lvl="0" indent="-228600" algn="just">
              <a:lnSpc>
                <a:spcPct val="107000"/>
              </a:lnSpc>
              <a:spcAft>
                <a:spcPts val="0"/>
              </a:spcAft>
              <a:buFont typeface="Arial" panose="020B0604020202020204" pitchFamily="34" charset="0"/>
              <a:buAutoNum type="alphaLcParenR"/>
            </a:pPr>
            <a:r>
              <a:rPr lang="fr-FR"/>
              <a:t>And </a:t>
            </a:r>
            <a:r>
              <a:rPr lang="fr-FR" err="1"/>
              <a:t>disparities</a:t>
            </a:r>
            <a:r>
              <a:rPr lang="fr-FR"/>
              <a:t> </a:t>
            </a:r>
            <a:r>
              <a:rPr lang="fr-FR" err="1"/>
              <a:t>prevail</a:t>
            </a:r>
            <a:r>
              <a:rPr lang="fr-FR"/>
              <a:t> </a:t>
            </a:r>
            <a:r>
              <a:rPr lang="fr-FR" err="1"/>
              <a:t>between</a:t>
            </a:r>
            <a:r>
              <a:rPr lang="fr-FR"/>
              <a:t> </a:t>
            </a:r>
            <a:r>
              <a:rPr lang="fr-FR" err="1"/>
              <a:t>urban</a:t>
            </a:r>
            <a:r>
              <a:rPr lang="fr-FR"/>
              <a:t> and rural, and men and </a:t>
            </a:r>
            <a:r>
              <a:rPr lang="fr-FR" err="1"/>
              <a:t>women</a:t>
            </a:r>
            <a:r>
              <a:rPr lang="fr-FR"/>
              <a:t>: In </a:t>
            </a:r>
            <a:r>
              <a:rPr lang="fr-FR" err="1"/>
              <a:t>fact</a:t>
            </a:r>
            <a:r>
              <a:rPr lang="fr-FR"/>
              <a:t>, ¼ of </a:t>
            </a:r>
            <a:r>
              <a:rPr lang="fr-FR" err="1"/>
              <a:t>workers</a:t>
            </a:r>
            <a:r>
              <a:rPr lang="fr-FR"/>
              <a:t> in </a:t>
            </a:r>
            <a:r>
              <a:rPr lang="fr-FR" err="1"/>
              <a:t>urban</a:t>
            </a:r>
            <a:r>
              <a:rPr lang="fr-FR"/>
              <a:t> areas are in </a:t>
            </a:r>
            <a:r>
              <a:rPr lang="fr-FR" err="1"/>
              <a:t>skilled</a:t>
            </a:r>
            <a:r>
              <a:rPr lang="fr-FR"/>
              <a:t> jobs, more </a:t>
            </a:r>
            <a:r>
              <a:rPr lang="fr-FR" err="1"/>
              <a:t>than</a:t>
            </a:r>
            <a:r>
              <a:rPr lang="fr-FR"/>
              <a:t> in rural areas. And </a:t>
            </a:r>
            <a:r>
              <a:rPr lang="fr-FR" err="1"/>
              <a:t>we</a:t>
            </a:r>
            <a:r>
              <a:rPr lang="fr-FR"/>
              <a:t> can </a:t>
            </a:r>
            <a:r>
              <a:rPr lang="fr-FR" err="1"/>
              <a:t>see</a:t>
            </a:r>
            <a:r>
              <a:rPr lang="fr-FR"/>
              <a:t> </a:t>
            </a:r>
            <a:r>
              <a:rPr lang="fr-FR" err="1"/>
              <a:t>that</a:t>
            </a:r>
            <a:r>
              <a:rPr lang="fr-FR"/>
              <a:t> the </a:t>
            </a:r>
            <a:r>
              <a:rPr lang="fr-FR" err="1"/>
              <a:t>same</a:t>
            </a:r>
            <a:r>
              <a:rPr lang="fr-FR"/>
              <a:t> pattern </a:t>
            </a:r>
            <a:r>
              <a:rPr lang="fr-FR" err="1"/>
              <a:t>applies</a:t>
            </a:r>
            <a:r>
              <a:rPr lang="fr-FR"/>
              <a:t> to </a:t>
            </a:r>
            <a:r>
              <a:rPr lang="fr-FR" err="1"/>
              <a:t>gender</a:t>
            </a:r>
            <a:r>
              <a:rPr lang="fr-FR"/>
              <a:t> </a:t>
            </a:r>
            <a:r>
              <a:rPr lang="fr-FR" err="1"/>
              <a:t>disparities</a:t>
            </a:r>
            <a:r>
              <a:rPr lang="fr-FR"/>
              <a:t>.</a:t>
            </a:r>
          </a:p>
          <a:p>
            <a:pPr marL="228600" lvl="0" indent="-228600" algn="just">
              <a:lnSpc>
                <a:spcPct val="107000"/>
              </a:lnSpc>
              <a:spcAft>
                <a:spcPts val="0"/>
              </a:spcAft>
              <a:buFont typeface="Arial" panose="020B0604020202020204" pitchFamily="34" charset="0"/>
              <a:buAutoNum type="alphaLcParenR"/>
            </a:pPr>
            <a:endParaRPr lang="fr-F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fr-FR"/>
              <a:t>2. </a:t>
            </a:r>
            <a:r>
              <a:rPr lang="fr-FR" sz="1200" b="1" kern="1200" err="1">
                <a:solidFill>
                  <a:schemeClr val="tx1"/>
                </a:solidFill>
                <a:latin typeface="+mn-lt"/>
                <a:ea typeface="+mn-ea"/>
                <a:cs typeface="+mn-cs"/>
              </a:rPr>
              <a:t>Regional</a:t>
            </a:r>
            <a:r>
              <a:rPr lang="fr-FR" sz="1200" b="1" kern="1200">
                <a:solidFill>
                  <a:schemeClr val="tx1"/>
                </a:solidFill>
                <a:latin typeface="+mn-lt"/>
                <a:ea typeface="+mn-ea"/>
                <a:cs typeface="+mn-cs"/>
              </a:rPr>
              <a:t> production of </a:t>
            </a:r>
            <a:r>
              <a:rPr lang="fr-FR" sz="1200" b="1" kern="1200" err="1">
                <a:solidFill>
                  <a:schemeClr val="tx1"/>
                </a:solidFill>
                <a:latin typeface="+mn-lt"/>
                <a:ea typeface="+mn-ea"/>
                <a:cs typeface="+mn-cs"/>
              </a:rPr>
              <a:t>critical</a:t>
            </a:r>
            <a:r>
              <a:rPr lang="fr-FR" sz="1200" b="1" kern="1200">
                <a:solidFill>
                  <a:schemeClr val="tx1"/>
                </a:solidFill>
                <a:latin typeface="+mn-lt"/>
                <a:ea typeface="+mn-ea"/>
                <a:cs typeface="+mn-cs"/>
              </a:rPr>
              <a:t> </a:t>
            </a:r>
            <a:r>
              <a:rPr lang="fr-FR" sz="1200" b="1" kern="1200" err="1">
                <a:solidFill>
                  <a:schemeClr val="tx1"/>
                </a:solidFill>
                <a:latin typeface="+mn-lt"/>
                <a:ea typeface="+mn-ea"/>
                <a:cs typeface="+mn-cs"/>
              </a:rPr>
              <a:t>minerals</a:t>
            </a:r>
            <a:r>
              <a:rPr lang="fr-FR" sz="1200" b="1" kern="1200">
                <a:solidFill>
                  <a:schemeClr val="tx1"/>
                </a:solidFill>
                <a:latin typeface="+mn-lt"/>
                <a:ea typeface="+mn-ea"/>
                <a:cs typeface="+mn-cs"/>
              </a:rPr>
              <a:t> </a:t>
            </a:r>
            <a:r>
              <a:rPr lang="fr-FR" sz="1200" b="1" kern="1200" err="1">
                <a:solidFill>
                  <a:schemeClr val="tx1"/>
                </a:solidFill>
                <a:latin typeface="+mn-lt"/>
                <a:ea typeface="+mn-ea"/>
                <a:cs typeface="+mn-cs"/>
              </a:rPr>
              <a:t>offers</a:t>
            </a:r>
            <a:r>
              <a:rPr lang="fr-FR" sz="1200" b="1" kern="1200">
                <a:solidFill>
                  <a:schemeClr val="tx1"/>
                </a:solidFill>
                <a:latin typeface="+mn-lt"/>
                <a:ea typeface="+mn-ea"/>
                <a:cs typeface="+mn-cs"/>
              </a:rPr>
              <a:t> </a:t>
            </a:r>
            <a:r>
              <a:rPr lang="fr-FR" sz="1200" b="1" kern="1200" err="1">
                <a:solidFill>
                  <a:schemeClr val="tx1"/>
                </a:solidFill>
                <a:latin typeface="+mn-lt"/>
                <a:ea typeface="+mn-ea"/>
                <a:cs typeface="+mn-cs"/>
              </a:rPr>
              <a:t>opportunities</a:t>
            </a:r>
            <a:endParaRPr lang="fr-FR" sz="1200" b="1" kern="1200">
              <a:solidFill>
                <a:schemeClr val="tx1"/>
              </a:solidFill>
              <a:latin typeface="+mn-lt"/>
              <a:ea typeface="+mn-ea"/>
              <a:cs typeface="+mn-cs"/>
            </a:endParaRPr>
          </a:p>
          <a:p>
            <a:pPr marL="228600" marR="0" lvl="0" indent="-228600" algn="just" defTabSz="914400" rtl="0" eaLnBrk="1" fontAlgn="auto" latinLnBrk="0" hangingPunct="1">
              <a:lnSpc>
                <a:spcPct val="107000"/>
              </a:lnSpc>
              <a:spcBef>
                <a:spcPts val="0"/>
              </a:spcBef>
              <a:spcAft>
                <a:spcPts val="0"/>
              </a:spcAft>
              <a:buClrTx/>
              <a:buSzTx/>
              <a:buFont typeface="Arial" panose="020B0604020202020204" pitchFamily="34" charset="0"/>
              <a:buAutoNum type="alphaLcParenR"/>
              <a:tabLst/>
              <a:defRPr/>
            </a:pPr>
            <a:r>
              <a:rPr lang="fr-FR" sz="1200" b="0" kern="1200">
                <a:solidFill>
                  <a:schemeClr val="tx1"/>
                </a:solidFill>
                <a:latin typeface="+mn-lt"/>
                <a:ea typeface="+mn-ea"/>
                <a:cs typeface="+mn-cs"/>
              </a:rPr>
              <a:t>Cobalt, </a:t>
            </a:r>
            <a:r>
              <a:rPr lang="fr-FR" sz="1200" b="0" kern="1200" err="1">
                <a:solidFill>
                  <a:schemeClr val="tx1"/>
                </a:solidFill>
                <a:latin typeface="+mn-lt"/>
                <a:ea typeface="+mn-ea"/>
                <a:cs typeface="+mn-cs"/>
              </a:rPr>
              <a:t>tantalum</a:t>
            </a:r>
            <a:r>
              <a:rPr lang="fr-FR" sz="1200" b="0" kern="1200">
                <a:solidFill>
                  <a:schemeClr val="tx1"/>
                </a:solidFill>
                <a:latin typeface="+mn-lt"/>
                <a:ea typeface="+mn-ea"/>
                <a:cs typeface="+mn-cs"/>
              </a:rPr>
              <a:t> and </a:t>
            </a:r>
            <a:r>
              <a:rPr lang="fr-FR" sz="1200" b="0" kern="1200" err="1">
                <a:solidFill>
                  <a:schemeClr val="tx1"/>
                </a:solidFill>
                <a:latin typeface="+mn-lt"/>
                <a:ea typeface="+mn-ea"/>
                <a:cs typeface="+mn-cs"/>
              </a:rPr>
              <a:t>manganese</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represent</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each</a:t>
            </a:r>
            <a:r>
              <a:rPr lang="fr-FR" sz="1200" b="0" kern="1200">
                <a:solidFill>
                  <a:schemeClr val="tx1"/>
                </a:solidFill>
                <a:latin typeface="+mn-lt"/>
                <a:ea typeface="+mn-ea"/>
                <a:cs typeface="+mn-cs"/>
              </a:rPr>
              <a:t> 70%, 30% and 20% of global </a:t>
            </a:r>
            <a:r>
              <a:rPr lang="fr-FR" sz="1200" b="0" kern="1200" err="1">
                <a:solidFill>
                  <a:schemeClr val="tx1"/>
                </a:solidFill>
                <a:latin typeface="+mn-lt"/>
                <a:ea typeface="+mn-ea"/>
                <a:cs typeface="+mn-cs"/>
              </a:rPr>
              <a:t>demand</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respectively</a:t>
            </a:r>
            <a:r>
              <a:rPr lang="fr-FR" sz="1200" b="0" kern="1200">
                <a:solidFill>
                  <a:schemeClr val="tx1"/>
                </a:solidFill>
                <a:latin typeface="+mn-lt"/>
                <a:ea typeface="+mn-ea"/>
                <a:cs typeface="+mn-cs"/>
              </a:rPr>
              <a:t>.</a:t>
            </a:r>
          </a:p>
          <a:p>
            <a:pPr marL="228600" marR="0" lvl="0" indent="-228600" algn="just" defTabSz="914400" rtl="0" eaLnBrk="1" fontAlgn="auto" latinLnBrk="0" hangingPunct="1">
              <a:lnSpc>
                <a:spcPct val="107000"/>
              </a:lnSpc>
              <a:spcBef>
                <a:spcPts val="0"/>
              </a:spcBef>
              <a:spcAft>
                <a:spcPts val="0"/>
              </a:spcAft>
              <a:buClrTx/>
              <a:buSzTx/>
              <a:buFont typeface="Arial" panose="020B0604020202020204" pitchFamily="34" charset="0"/>
              <a:buAutoNum type="alphaLcParenR"/>
              <a:tabLst/>
              <a:defRPr/>
            </a:pPr>
            <a:r>
              <a:rPr lang="fr-FR" sz="1200" b="0" i="1" kern="1200">
                <a:solidFill>
                  <a:schemeClr val="tx1"/>
                </a:solidFill>
                <a:latin typeface="+mn-lt"/>
                <a:ea typeface="+mn-ea"/>
                <a:cs typeface="+mn-cs"/>
              </a:rPr>
              <a:t>And</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each</a:t>
            </a:r>
            <a:r>
              <a:rPr lang="fr-FR" sz="1200" b="0" kern="1200">
                <a:solidFill>
                  <a:schemeClr val="tx1"/>
                </a:solidFill>
                <a:latin typeface="+mn-lt"/>
                <a:ea typeface="+mn-ea"/>
                <a:cs typeface="+mn-cs"/>
              </a:rPr>
              <a:t> of </a:t>
            </a:r>
            <a:r>
              <a:rPr lang="fr-FR" sz="1200" b="0" kern="1200" err="1">
                <a:solidFill>
                  <a:schemeClr val="tx1"/>
                </a:solidFill>
                <a:latin typeface="+mn-lt"/>
                <a:ea typeface="+mn-ea"/>
                <a:cs typeface="+mn-cs"/>
              </a:rPr>
              <a:t>their</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demand</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respectively</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will</a:t>
            </a:r>
            <a:r>
              <a:rPr lang="fr-FR" sz="1200" b="0" kern="1200">
                <a:solidFill>
                  <a:schemeClr val="tx1"/>
                </a:solidFill>
                <a:latin typeface="+mn-lt"/>
                <a:ea typeface="+mn-ea"/>
                <a:cs typeface="+mn-cs"/>
              </a:rPr>
              <a:t> </a:t>
            </a:r>
            <a:r>
              <a:rPr lang="fr-FR" sz="1200" b="0" kern="1200" err="1">
                <a:solidFill>
                  <a:schemeClr val="tx1"/>
                </a:solidFill>
                <a:latin typeface="+mn-lt"/>
                <a:ea typeface="+mn-ea"/>
                <a:cs typeface="+mn-cs"/>
              </a:rPr>
              <a:t>grow</a:t>
            </a:r>
            <a:r>
              <a:rPr lang="fr-FR" sz="1200" b="0" kern="1200">
                <a:solidFill>
                  <a:schemeClr val="tx1"/>
                </a:solidFill>
                <a:latin typeface="+mn-lt"/>
                <a:ea typeface="+mn-ea"/>
                <a:cs typeface="+mn-cs"/>
              </a:rPr>
              <a:t> to </a:t>
            </a:r>
            <a:r>
              <a:rPr lang="fr-FR" sz="1200" b="0" kern="1200" err="1">
                <a:solidFill>
                  <a:schemeClr val="tx1"/>
                </a:solidFill>
                <a:latin typeface="+mn-lt"/>
                <a:ea typeface="+mn-ea"/>
                <a:cs typeface="+mn-cs"/>
              </a:rPr>
              <a:t>multiply</a:t>
            </a:r>
            <a:r>
              <a:rPr lang="fr-FR" sz="1200" b="0" kern="1200">
                <a:solidFill>
                  <a:schemeClr val="tx1"/>
                </a:solidFill>
                <a:latin typeface="+mn-lt"/>
                <a:ea typeface="+mn-ea"/>
                <a:cs typeface="+mn-cs"/>
              </a:rPr>
              <a:t> by 3, 7 and 8 by 2040.</a:t>
            </a:r>
          </a:p>
          <a:p>
            <a:pPr marL="228600" marR="0" lvl="0" indent="-228600" algn="just" defTabSz="914400" rtl="0" eaLnBrk="1" fontAlgn="auto" latinLnBrk="0" hangingPunct="1">
              <a:lnSpc>
                <a:spcPct val="107000"/>
              </a:lnSpc>
              <a:spcBef>
                <a:spcPts val="0"/>
              </a:spcBef>
              <a:spcAft>
                <a:spcPts val="0"/>
              </a:spcAft>
              <a:buClrTx/>
              <a:buSzTx/>
              <a:buFont typeface="Arial" panose="020B0604020202020204" pitchFamily="34" charset="0"/>
              <a:buAutoNum type="alphaLcParenR"/>
              <a:tabLst/>
              <a:defRPr/>
            </a:pPr>
            <a:endParaRPr lang="fr-FR" sz="1200" b="0" kern="1200">
              <a:solidFill>
                <a:schemeClr val="tx1"/>
              </a:solidFill>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fr-FR" sz="1200" b="0" kern="1200">
                <a:solidFill>
                  <a:schemeClr val="tx1"/>
                </a:solidFill>
                <a:latin typeface="+mn-lt"/>
                <a:ea typeface="+mn-ea"/>
                <a:cs typeface="+mn-cs"/>
              </a:rPr>
              <a:t>3. </a:t>
            </a:r>
            <a:r>
              <a:rPr lang="fr-FR" sz="1200" b="0" i="1" kern="1200">
                <a:solidFill>
                  <a:schemeClr val="tx1"/>
                </a:solidFill>
                <a:latin typeface="+mn-lt"/>
                <a:ea typeface="+mn-ea"/>
                <a:cs typeface="+mn-cs"/>
              </a:rPr>
              <a:t>In </a:t>
            </a:r>
            <a:r>
              <a:rPr lang="fr-FR" sz="1200" b="0" i="1" kern="1200" err="1">
                <a:solidFill>
                  <a:schemeClr val="tx1"/>
                </a:solidFill>
                <a:latin typeface="+mn-lt"/>
                <a:ea typeface="+mn-ea"/>
                <a:cs typeface="+mn-cs"/>
              </a:rPr>
              <a:t>that</a:t>
            </a:r>
            <a:r>
              <a:rPr lang="fr-FR" sz="1200" b="0" i="1" kern="1200">
                <a:solidFill>
                  <a:schemeClr val="tx1"/>
                </a:solidFill>
                <a:latin typeface="+mn-lt"/>
                <a:ea typeface="+mn-ea"/>
                <a:cs typeface="+mn-cs"/>
              </a:rPr>
              <a:t> </a:t>
            </a:r>
            <a:r>
              <a:rPr lang="fr-FR" sz="1200" b="0" i="1" kern="1200" err="1">
                <a:solidFill>
                  <a:schemeClr val="tx1"/>
                </a:solidFill>
                <a:latin typeface="+mn-lt"/>
                <a:ea typeface="+mn-ea"/>
                <a:cs typeface="+mn-cs"/>
              </a:rPr>
              <a:t>sense</a:t>
            </a:r>
            <a:r>
              <a:rPr lang="fr-FR" sz="1200" b="0" kern="1200">
                <a:solidFill>
                  <a:schemeClr val="tx1"/>
                </a:solidFill>
                <a:latin typeface="+mn-lt"/>
                <a:ea typeface="+mn-ea"/>
                <a:cs typeface="+mn-cs"/>
              </a:rPr>
              <a:t>, </a:t>
            </a:r>
            <a:r>
              <a:rPr lang="en-US" sz="1200" b="1" kern="1200">
                <a:solidFill>
                  <a:schemeClr val="tx1"/>
                </a:solidFill>
                <a:latin typeface="+mn-lt"/>
                <a:ea typeface="+mn-ea"/>
                <a:cs typeface="+mn-cs"/>
              </a:rPr>
              <a:t>skills development can be leveraged by the region to promote better positioning within mining value chains, </a:t>
            </a:r>
            <a:r>
              <a:rPr lang="fr-FR" b="1">
                <a:solidFill>
                  <a:srgbClr val="DF5B45"/>
                </a:solidFill>
                <a:latin typeface="Amasis MT Pro Medium" panose="02040604050005020304" pitchFamily="18" charset="0"/>
              </a:rPr>
              <a:t>and </a:t>
            </a:r>
            <a:r>
              <a:rPr lang="fr-FR" b="1" err="1">
                <a:solidFill>
                  <a:srgbClr val="DF5B45"/>
                </a:solidFill>
                <a:latin typeface="Amasis MT Pro Medium" panose="02040604050005020304" pitchFamily="18" charset="0"/>
              </a:rPr>
              <a:t>strengthen</a:t>
            </a:r>
            <a:r>
              <a:rPr lang="fr-FR" b="1">
                <a:solidFill>
                  <a:srgbClr val="DF5B45"/>
                </a:solidFill>
                <a:latin typeface="Amasis MT Pro Medium" panose="02040604050005020304" pitchFamily="18" charset="0"/>
              </a:rPr>
              <a:t> </a:t>
            </a:r>
            <a:r>
              <a:rPr lang="fr-FR" b="1" err="1">
                <a:solidFill>
                  <a:srgbClr val="DF5B45"/>
                </a:solidFill>
                <a:latin typeface="Amasis MT Pro Medium" panose="02040604050005020304" pitchFamily="18" charset="0"/>
              </a:rPr>
              <a:t>productivity</a:t>
            </a:r>
            <a:r>
              <a:rPr lang="fr-FR" b="1">
                <a:solidFill>
                  <a:srgbClr val="DF5B45"/>
                </a:solidFill>
                <a:latin typeface="Amasis MT Pro Medium" panose="02040604050005020304" pitchFamily="18" charset="0"/>
              </a:rPr>
              <a:t> </a:t>
            </a:r>
            <a:r>
              <a:rPr lang="fr-FR" b="1">
                <a:latin typeface="Amasis MT Pro Medium" panose="02040604050005020304" pitchFamily="18" charset="0"/>
              </a:rPr>
              <a:t>of </a:t>
            </a:r>
            <a:r>
              <a:rPr lang="fr-FR" b="1" err="1">
                <a:latin typeface="Amasis MT Pro Medium" panose="02040604050005020304" pitchFamily="18" charset="0"/>
              </a:rPr>
              <a:t>workers</a:t>
            </a:r>
            <a:r>
              <a:rPr lang="fr-FR" b="1">
                <a:latin typeface="Amasis MT Pro Medium" panose="02040604050005020304" pitchFamily="18" charset="0"/>
              </a:rPr>
              <a:t>, in countries </a:t>
            </a:r>
            <a:r>
              <a:rPr lang="fr-FR" b="1" err="1">
                <a:latin typeface="Amasis MT Pro Medium" panose="02040604050005020304" pitchFamily="18" charset="0"/>
              </a:rPr>
              <a:t>such</a:t>
            </a:r>
            <a:r>
              <a:rPr lang="fr-FR" b="1">
                <a:latin typeface="Amasis MT Pro Medium" panose="02040604050005020304" pitchFamily="18" charset="0"/>
              </a:rPr>
              <a:t> as DR Congo.</a:t>
            </a:r>
          </a:p>
          <a:p>
            <a:pPr marL="228600" marR="0" lvl="0" indent="-228600" algn="just" defTabSz="914400" rtl="0" eaLnBrk="1" fontAlgn="auto" latinLnBrk="0" hangingPunct="1">
              <a:lnSpc>
                <a:spcPct val="107000"/>
              </a:lnSpc>
              <a:spcBef>
                <a:spcPts val="0"/>
              </a:spcBef>
              <a:spcAft>
                <a:spcPts val="0"/>
              </a:spcAft>
              <a:buClrTx/>
              <a:buSzTx/>
              <a:buFont typeface="Arial" panose="020B0604020202020204" pitchFamily="34" charset="0"/>
              <a:buAutoNum type="alphaLcParenR"/>
              <a:tabLst/>
              <a:defRPr/>
            </a:pPr>
            <a:r>
              <a:rPr lang="fr-FR" sz="1200" b="0" kern="1200" err="1">
                <a:solidFill>
                  <a:schemeClr val="tx1"/>
                </a:solidFill>
                <a:latin typeface="Amasis MT Pro Medium" panose="02040604050005020304" pitchFamily="18" charset="0"/>
                <a:ea typeface="+mn-ea"/>
                <a:cs typeface="+mn-cs"/>
              </a:rPr>
              <a:t>Especially</a:t>
            </a:r>
            <a:r>
              <a:rPr lang="fr-FR" sz="1200" b="0" kern="1200">
                <a:solidFill>
                  <a:schemeClr val="tx1"/>
                </a:solidFill>
                <a:latin typeface="Amasis MT Pro Medium" panose="02040604050005020304" pitchFamily="18" charset="0"/>
                <a:ea typeface="+mn-ea"/>
                <a:cs typeface="+mn-cs"/>
              </a:rPr>
              <a:t> </a:t>
            </a:r>
            <a:r>
              <a:rPr lang="fr-FR" sz="1200" b="0" kern="1200" err="1">
                <a:solidFill>
                  <a:schemeClr val="tx1"/>
                </a:solidFill>
                <a:latin typeface="Amasis MT Pro Medium" panose="02040604050005020304" pitchFamily="18" charset="0"/>
                <a:ea typeface="+mn-ea"/>
                <a:cs typeface="+mn-cs"/>
              </a:rPr>
              <a:t>that</a:t>
            </a:r>
            <a:r>
              <a:rPr lang="fr-FR" sz="1200" b="0" kern="1200">
                <a:solidFill>
                  <a:schemeClr val="tx1"/>
                </a:solidFill>
                <a:latin typeface="Amasis MT Pro Medium" panose="02040604050005020304" pitchFamily="18" charset="0"/>
                <a:ea typeface="+mn-ea"/>
                <a:cs typeface="+mn-cs"/>
              </a:rPr>
              <a:t> </a:t>
            </a:r>
            <a:r>
              <a:rPr lang="fr-FR" sz="1200" b="0" kern="1200" err="1">
                <a:solidFill>
                  <a:schemeClr val="tx1"/>
                </a:solidFill>
                <a:latin typeface="Amasis MT Pro Medium" panose="02040604050005020304" pitchFamily="18" charset="0"/>
                <a:ea typeface="+mn-ea"/>
                <a:cs typeface="+mn-cs"/>
              </a:rPr>
              <a:t>only</a:t>
            </a:r>
            <a:r>
              <a:rPr lang="fr-FR" sz="1200" b="0" kern="1200">
                <a:solidFill>
                  <a:schemeClr val="tx1"/>
                </a:solidFill>
                <a:latin typeface="Amasis MT Pro Medium" panose="02040604050005020304" pitchFamily="18" charset="0"/>
                <a:ea typeface="+mn-ea"/>
                <a:cs typeface="+mn-cs"/>
              </a:rPr>
              <a:t> </a:t>
            </a:r>
            <a:r>
              <a:rPr lang="fr-FR" sz="1200" b="0" kern="1200" err="1">
                <a:solidFill>
                  <a:schemeClr val="tx1"/>
                </a:solidFill>
                <a:latin typeface="Amasis MT Pro Medium" panose="02040604050005020304" pitchFamily="18" charset="0"/>
                <a:ea typeface="+mn-ea"/>
                <a:cs typeface="+mn-cs"/>
              </a:rPr>
              <a:t>less</a:t>
            </a:r>
            <a:r>
              <a:rPr lang="fr-FR" sz="1200" b="0" kern="1200">
                <a:solidFill>
                  <a:schemeClr val="tx1"/>
                </a:solidFill>
                <a:latin typeface="Amasis MT Pro Medium" panose="02040604050005020304" pitchFamily="18" charset="0"/>
                <a:ea typeface="+mn-ea"/>
                <a:cs typeface="+mn-cs"/>
              </a:rPr>
              <a:t> </a:t>
            </a:r>
            <a:r>
              <a:rPr lang="fr-FR" sz="1200" b="0" kern="1200" err="1">
                <a:solidFill>
                  <a:schemeClr val="tx1"/>
                </a:solidFill>
                <a:latin typeface="Amasis MT Pro Medium" panose="02040604050005020304" pitchFamily="18" charset="0"/>
                <a:ea typeface="+mn-ea"/>
                <a:cs typeface="+mn-cs"/>
              </a:rPr>
              <a:t>than</a:t>
            </a:r>
            <a:r>
              <a:rPr lang="fr-FR" sz="1200" b="0" kern="1200">
                <a:solidFill>
                  <a:schemeClr val="tx1"/>
                </a:solidFill>
                <a:latin typeface="Amasis MT Pro Medium" panose="02040604050005020304" pitchFamily="18" charset="0"/>
                <a:ea typeface="+mn-ea"/>
                <a:cs typeface="+mn-cs"/>
              </a:rPr>
              <a:t> 20% of </a:t>
            </a:r>
            <a:r>
              <a:rPr lang="fr-FR" sz="1200" b="0" kern="1200" err="1">
                <a:solidFill>
                  <a:schemeClr val="tx1"/>
                </a:solidFill>
                <a:latin typeface="Amasis MT Pro Medium" panose="02040604050005020304" pitchFamily="18" charset="0"/>
                <a:ea typeface="+mn-ea"/>
                <a:cs typeface="+mn-cs"/>
              </a:rPr>
              <a:t>young</a:t>
            </a:r>
            <a:r>
              <a:rPr lang="fr-FR" sz="1200" b="0" kern="1200">
                <a:solidFill>
                  <a:schemeClr val="tx1"/>
                </a:solidFill>
                <a:latin typeface="Amasis MT Pro Medium" panose="02040604050005020304" pitchFamily="18" charset="0"/>
                <a:ea typeface="+mn-ea"/>
                <a:cs typeface="+mn-cs"/>
              </a:rPr>
              <a:t> people in </a:t>
            </a:r>
            <a:r>
              <a:rPr lang="fr-FR" sz="1200" b="0" kern="1200" err="1">
                <a:solidFill>
                  <a:schemeClr val="tx1"/>
                </a:solidFill>
                <a:latin typeface="Amasis MT Pro Medium" panose="02040604050005020304" pitchFamily="18" charset="0"/>
                <a:ea typeface="+mn-ea"/>
                <a:cs typeface="+mn-cs"/>
              </a:rPr>
              <a:t>tertiary</a:t>
            </a:r>
            <a:r>
              <a:rPr lang="fr-FR" sz="1200" b="0" kern="1200">
                <a:solidFill>
                  <a:schemeClr val="tx1"/>
                </a:solidFill>
                <a:latin typeface="Amasis MT Pro Medium" panose="02040604050005020304" pitchFamily="18" charset="0"/>
                <a:ea typeface="+mn-ea"/>
                <a:cs typeface="+mn-cs"/>
              </a:rPr>
              <a:t> </a:t>
            </a:r>
            <a:r>
              <a:rPr lang="fr-FR" sz="1200" b="0" kern="1200" err="1">
                <a:solidFill>
                  <a:schemeClr val="tx1"/>
                </a:solidFill>
                <a:latin typeface="Amasis MT Pro Medium" panose="02040604050005020304" pitchFamily="18" charset="0"/>
                <a:ea typeface="+mn-ea"/>
                <a:cs typeface="+mn-cs"/>
              </a:rPr>
              <a:t>education</a:t>
            </a:r>
            <a:r>
              <a:rPr lang="fr-FR" sz="1200" b="0" kern="1200">
                <a:solidFill>
                  <a:schemeClr val="tx1"/>
                </a:solidFill>
                <a:latin typeface="Amasis MT Pro Medium" panose="02040604050005020304" pitchFamily="18" charset="0"/>
                <a:ea typeface="+mn-ea"/>
                <a:cs typeface="+mn-cs"/>
              </a:rPr>
              <a:t> go </a:t>
            </a:r>
            <a:r>
              <a:rPr lang="fr-FR" sz="1200" b="0" kern="1200" err="1">
                <a:solidFill>
                  <a:schemeClr val="tx1"/>
                </a:solidFill>
                <a:latin typeface="Amasis MT Pro Medium" panose="02040604050005020304" pitchFamily="18" charset="0"/>
                <a:ea typeface="+mn-ea"/>
                <a:cs typeface="+mn-cs"/>
              </a:rPr>
              <a:t>into</a:t>
            </a:r>
            <a:r>
              <a:rPr lang="fr-FR" sz="1200" b="0" kern="1200">
                <a:solidFill>
                  <a:schemeClr val="tx1"/>
                </a:solidFill>
                <a:latin typeface="Amasis MT Pro Medium" panose="02040604050005020304" pitchFamily="18" charset="0"/>
                <a:ea typeface="+mn-ea"/>
                <a:cs typeface="+mn-cs"/>
              </a:rPr>
              <a:t> stem</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GB" sz="1200" b="0" kern="1200">
              <a:solidFill>
                <a:schemeClr val="tx1"/>
              </a:solidFill>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200" b="1" kern="1200">
                <a:solidFill>
                  <a:schemeClr val="tx1"/>
                </a:solidFill>
                <a:latin typeface="+mn-lt"/>
                <a:ea typeface="+mn-ea"/>
                <a:cs typeface="+mn-cs"/>
              </a:rPr>
              <a:t>4. </a:t>
            </a:r>
            <a:r>
              <a:rPr lang="en-US" sz="1200" b="1" kern="1200">
                <a:solidFill>
                  <a:schemeClr val="tx1"/>
                </a:solidFill>
                <a:latin typeface="+mn-lt"/>
                <a:ea typeface="+mn-ea"/>
                <a:cs typeface="+mn-cs"/>
              </a:rPr>
              <a:t>To better align skills with jobs, policy makers will need to focus on four priority measures:</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kern="1200">
                <a:solidFill>
                  <a:schemeClr val="tx1"/>
                </a:solidFill>
                <a:latin typeface="+mn-lt"/>
                <a:ea typeface="+mn-ea"/>
                <a:cs typeface="+mn-cs"/>
              </a:rPr>
              <a:t>1) implementing national and regional strategies based on reliable data to anticipate demand;</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kern="1200">
                <a:solidFill>
                  <a:schemeClr val="tx1"/>
                </a:solidFill>
                <a:latin typeface="+mn-lt"/>
                <a:ea typeface="+mn-ea"/>
                <a:cs typeface="+mn-cs"/>
              </a:rPr>
              <a:t>2) Stimulating public–private co‑operation to improve TVET;</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kern="1200">
                <a:solidFill>
                  <a:schemeClr val="tx1"/>
                </a:solidFill>
                <a:latin typeface="+mn-lt"/>
                <a:ea typeface="+mn-ea"/>
                <a:cs typeface="+mn-cs"/>
              </a:rPr>
              <a:t>3) developing training </a:t>
            </a:r>
            <a:r>
              <a:rPr lang="en-US" sz="1200" b="0" kern="1200" err="1">
                <a:solidFill>
                  <a:schemeClr val="tx1"/>
                </a:solidFill>
                <a:latin typeface="+mn-lt"/>
                <a:ea typeface="+mn-ea"/>
                <a:cs typeface="+mn-cs"/>
              </a:rPr>
              <a:t>programmes</a:t>
            </a:r>
            <a:r>
              <a:rPr lang="en-US" sz="1200" b="0" kern="1200">
                <a:solidFill>
                  <a:schemeClr val="tx1"/>
                </a:solidFill>
                <a:latin typeface="+mn-lt"/>
                <a:ea typeface="+mn-ea"/>
                <a:cs typeface="+mn-cs"/>
              </a:rPr>
              <a:t> for artisanal and small‑scale mining (ASM) workers;</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kern="1200">
                <a:solidFill>
                  <a:schemeClr val="tx1"/>
                </a:solidFill>
                <a:latin typeface="+mn-lt"/>
                <a:ea typeface="+mn-ea"/>
                <a:cs typeface="+mn-cs"/>
              </a:rPr>
              <a:t>4) Strengthening governance for better resource allocation.</a:t>
            </a:r>
            <a:endParaRPr lang="fr-FR" b="0"/>
          </a:p>
        </p:txBody>
      </p:sp>
      <p:sp>
        <p:nvSpPr>
          <p:cNvPr id="4" name="Slide Number Placeholder 3"/>
          <p:cNvSpPr>
            <a:spLocks noGrp="1"/>
          </p:cNvSpPr>
          <p:nvPr>
            <p:ph type="sldNum" sz="quarter" idx="5"/>
          </p:nvPr>
        </p:nvSpPr>
        <p:spPr/>
        <p:txBody>
          <a:bodyPr/>
          <a:lstStyle/>
          <a:p>
            <a:fld id="{8800713B-DF10-490B-BB24-84F76B5A006F}" type="slidenum">
              <a:rPr lang="en-GB" smtClean="0"/>
              <a:t>22</a:t>
            </a:fld>
            <a:endParaRPr lang="en-GB"/>
          </a:p>
        </p:txBody>
      </p:sp>
    </p:spTree>
    <p:extLst>
      <p:ext uri="{BB962C8B-B14F-4D97-AF65-F5344CB8AC3E}">
        <p14:creationId xmlns:p14="http://schemas.microsoft.com/office/powerpoint/2010/main" val="287621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0"/>
              </a:spcAft>
              <a:buFont typeface="Arial" panose="020B0604020202020204" pitchFamily="34" charset="0"/>
              <a:buNone/>
            </a:pPr>
            <a:r>
              <a:rPr lang="en-US" i="1"/>
              <a:t>The first regional chapter is on Southern Africa, which is one of the richest regions in natural resources.</a:t>
            </a:r>
          </a:p>
          <a:p>
            <a:pPr marL="0" lvl="0" indent="0" algn="just">
              <a:lnSpc>
                <a:spcPct val="107000"/>
              </a:lnSpc>
              <a:spcAft>
                <a:spcPts val="0"/>
              </a:spcAft>
              <a:buFont typeface="Arial" panose="020B0604020202020204" pitchFamily="34" charset="0"/>
              <a:buNone/>
            </a:pPr>
            <a:r>
              <a:rPr lang="en-US" i="1"/>
              <a:t>However, uneven education quality makes it hard to develop the mineral sector, which needs skilled workers.</a:t>
            </a:r>
          </a:p>
          <a:p>
            <a:pPr marL="0" lvl="0" indent="0" algn="just">
              <a:lnSpc>
                <a:spcPct val="107000"/>
              </a:lnSpc>
              <a:spcAft>
                <a:spcPts val="0"/>
              </a:spcAft>
              <a:buFont typeface="Arial" panose="020B0604020202020204" pitchFamily="34" charset="0"/>
              <a:buNone/>
            </a:pPr>
            <a:r>
              <a:rPr lang="en-US" i="1"/>
              <a:t>This limits production, as seen in the diamond extraction and market differences between Botswana and India for instance.</a:t>
            </a:r>
          </a:p>
          <a:p>
            <a:pPr marL="0" lvl="0" indent="0" algn="just">
              <a:lnSpc>
                <a:spcPct val="107000"/>
              </a:lnSpc>
              <a:spcAft>
                <a:spcPts val="0"/>
              </a:spcAft>
              <a:buFont typeface="Arial" panose="020B0604020202020204" pitchFamily="34" charset="0"/>
              <a:buNone/>
            </a:pPr>
            <a:endParaRPr lang="en-US" i="1"/>
          </a:p>
          <a:p>
            <a:pPr marL="0" lvl="0" indent="0" algn="just">
              <a:lnSpc>
                <a:spcPct val="107000"/>
              </a:lnSpc>
              <a:spcAft>
                <a:spcPts val="0"/>
              </a:spcAft>
              <a:buFont typeface="Arial" panose="020B0604020202020204" pitchFamily="34" charset="0"/>
              <a:buNone/>
            </a:pPr>
            <a:r>
              <a:rPr lang="en-US" i="1"/>
              <a:t>1. The first thing we </a:t>
            </a:r>
            <a:r>
              <a:rPr lang="en-US" i="1" err="1"/>
              <a:t>analyse</a:t>
            </a:r>
            <a:r>
              <a:rPr lang="en-US" i="1"/>
              <a:t>, along with the regional author, is the education level within the region: </a:t>
            </a:r>
            <a:r>
              <a:rPr lang="en-GB" sz="1200" b="1">
                <a:solidFill>
                  <a:srgbClr val="4E81BD"/>
                </a:solidFill>
                <a:effectLst/>
                <a:latin typeface="Arial" panose="020B0604020202020204" pitchFamily="34" charset="0"/>
                <a:ea typeface="MS Gothic" panose="020B0609070205080204" pitchFamily="49" charset="-128"/>
                <a:cs typeface="Times New Roman" panose="02020603050405020304" pitchFamily="18" charset="0"/>
              </a:rPr>
              <a:t>Despite education levels similar to the African average, the quality of education varies between Southern African countries</a:t>
            </a:r>
            <a:endParaRPr lang="en-GB" sz="1200" b="1">
              <a:solidFill>
                <a:srgbClr val="FF0000"/>
              </a:solidFill>
              <a:effectLst/>
              <a:highlight>
                <a:srgbClr val="FFFF00"/>
              </a:highlight>
              <a:latin typeface="Arial" panose="020B0604020202020204" pitchFamily="34" charset="0"/>
              <a:ea typeface="MS Gothic" panose="020B0609070205080204" pitchFamily="49" charset="-128"/>
              <a:cs typeface="Times New Roman" panose="02020603050405020304" pitchFamily="18" charset="0"/>
            </a:endParaRPr>
          </a:p>
          <a:p>
            <a:pPr marL="228600" lvl="0" indent="-228600" algn="just">
              <a:lnSpc>
                <a:spcPct val="107000"/>
              </a:lnSpc>
              <a:spcAft>
                <a:spcPts val="0"/>
              </a:spcAft>
              <a:buFont typeface="Arial" panose="020B0604020202020204" pitchFamily="34" charset="0"/>
              <a:buAutoNum type="alphaLcParenR"/>
            </a:pPr>
            <a:r>
              <a:rPr lang="en-US"/>
              <a:t>The average year of schooling is 7.5 in the region, versus 6.7 for the Africa continent. However, it shrinks to 5.4 years when controlling for the quality of education (versus 5.1 for the continent).</a:t>
            </a:r>
          </a:p>
          <a:p>
            <a:pPr marL="228600" lvl="0" indent="-228600" algn="just">
              <a:lnSpc>
                <a:spcPct val="107000"/>
              </a:lnSpc>
              <a:spcAft>
                <a:spcPts val="0"/>
              </a:spcAft>
              <a:buFont typeface="Arial" panose="020B0604020202020204" pitchFamily="34" charset="0"/>
              <a:buAutoNum type="alphaLcParenR"/>
            </a:pPr>
            <a:r>
              <a:rPr lang="en-US" i="1"/>
              <a:t>When we look at school subjects:</a:t>
            </a:r>
            <a:r>
              <a:rPr lang="en-US"/>
              <a:t> Math proficiency is very low in the region, with more girls in upper secondary school achieving proficiency in mathematics then boys.</a:t>
            </a:r>
          </a:p>
          <a:p>
            <a:pPr marL="0" lvl="0" indent="0" algn="just">
              <a:lnSpc>
                <a:spcPct val="107000"/>
              </a:lnSpc>
              <a:spcAft>
                <a:spcPts val="0"/>
              </a:spcAft>
              <a:buFont typeface="Arial" panose="020B0604020202020204" pitchFamily="34" charset="0"/>
              <a:buNone/>
            </a:pPr>
            <a:endParaRPr lang="en-US"/>
          </a:p>
          <a:p>
            <a:pPr marL="0" lvl="0" indent="0" algn="just">
              <a:lnSpc>
                <a:spcPct val="107000"/>
              </a:lnSpc>
              <a:spcAft>
                <a:spcPts val="0"/>
              </a:spcAft>
              <a:buFont typeface="Arial" panose="020B0604020202020204" pitchFamily="34" charset="0"/>
              <a:buNone/>
            </a:pPr>
            <a:r>
              <a:rPr lang="en-US"/>
              <a:t>2. </a:t>
            </a:r>
            <a:r>
              <a:rPr lang="en-US" i="1"/>
              <a:t>The first graph on the left side shows that: </a:t>
            </a:r>
            <a:r>
              <a:rPr lang="en-US" b="1"/>
              <a:t>The skill gap varies greatly within the region and within the subgroup of population, but impacts even the more developed countries </a:t>
            </a:r>
          </a:p>
          <a:p>
            <a:pPr marL="228600" lvl="0" indent="-228600" algn="just">
              <a:lnSpc>
                <a:spcPct val="107000"/>
              </a:lnSpc>
              <a:spcAft>
                <a:spcPts val="0"/>
              </a:spcAft>
              <a:buFont typeface="Arial" panose="020B0604020202020204" pitchFamily="34" charset="0"/>
              <a:buAutoNum type="alphaLcParenR"/>
            </a:pPr>
            <a:r>
              <a:rPr lang="en-US"/>
              <a:t>The % of workers in skilled occupations ranges from 14% in Malawi to 44% in South Africa.</a:t>
            </a:r>
          </a:p>
          <a:p>
            <a:pPr marL="228600" lvl="0" indent="-228600" algn="just">
              <a:lnSpc>
                <a:spcPct val="107000"/>
              </a:lnSpc>
              <a:spcAft>
                <a:spcPts val="0"/>
              </a:spcAft>
              <a:buFont typeface="Arial" panose="020B0604020202020204" pitchFamily="34" charset="0"/>
              <a:buAutoNum type="alphaLcParenR"/>
            </a:pPr>
            <a:r>
              <a:rPr lang="en-US"/>
              <a:t>Within countries, rural and female workers are almost twice less likely to occupy a skilled occupation than their urban and male counterparts.</a:t>
            </a:r>
          </a:p>
          <a:p>
            <a:pPr marL="0" lvl="0" indent="0" algn="just">
              <a:lnSpc>
                <a:spcPct val="107000"/>
              </a:lnSpc>
              <a:spcAft>
                <a:spcPts val="0"/>
              </a:spcAft>
              <a:buFont typeface="Arial" panose="020B0604020202020204" pitchFamily="34" charset="0"/>
              <a:buNone/>
            </a:pPr>
            <a:endParaRPr lang="en-US"/>
          </a:p>
          <a:p>
            <a:pPr algn="l"/>
            <a:r>
              <a:rPr lang="en-US"/>
              <a:t>3. </a:t>
            </a:r>
            <a:r>
              <a:rPr lang="en-US" i="1"/>
              <a:t>Now if we look at the right side of the slide: </a:t>
            </a:r>
            <a:r>
              <a:rPr lang="en-US" sz="1200" b="1" i="0" u="none" strike="noStrike" baseline="0">
                <a:latin typeface="CaeciliaLTStd-Bold"/>
              </a:rPr>
              <a:t>Skills development for cobalt refining and minerals for renewable energy, could strengthen mining value chains in Southern Africa. </a:t>
            </a:r>
          </a:p>
          <a:p>
            <a:pPr marL="0" indent="0" algn="l">
              <a:buNone/>
            </a:pPr>
            <a:r>
              <a:rPr lang="en-US" sz="1200" b="1" i="0" u="none" strike="noStrike" baseline="0">
                <a:latin typeface="CaeciliaLTStd-Bold"/>
              </a:rPr>
              <a:t>a) </a:t>
            </a:r>
            <a:r>
              <a:rPr lang="en-US" sz="1800" b="0" i="0" u="none" strike="noStrike" baseline="0">
                <a:latin typeface="CaeciliaLTStd-Roman"/>
              </a:rPr>
              <a:t>In 2023, the EV market for instance accounted for 46% of the demand for cobalt, which was an increase of 22% over 2022.</a:t>
            </a:r>
          </a:p>
          <a:p>
            <a:pPr algn="l"/>
            <a:r>
              <a:rPr lang="en-US" sz="1800" b="0" i="0" u="none" strike="noStrike" baseline="0">
                <a:latin typeface="CaeciliaLTStd-Roman"/>
              </a:rPr>
              <a:t>b) In South Africa, the RE sector in increasing in terms of employment, but also in terms of renewable energy generation, as we will see later at the north Africa’s RE case study.</a:t>
            </a:r>
          </a:p>
          <a:p>
            <a:pPr algn="l"/>
            <a:endParaRPr lang="en-US" sz="1800" b="0" i="0" u="none" strike="noStrike" baseline="0">
              <a:latin typeface="CaeciliaLTStd-Roman"/>
            </a:endParaRPr>
          </a:p>
          <a:p>
            <a:pPr algn="l"/>
            <a:r>
              <a:rPr lang="en-US" sz="1800" b="0" i="0" u="none" strike="noStrike" baseline="0">
                <a:latin typeface="CaeciliaLTStd-Roman"/>
              </a:rPr>
              <a:t>4. Southern African countries have sought to align their policies at continental and regional levels, namely through the</a:t>
            </a:r>
          </a:p>
          <a:p>
            <a:pPr algn="l"/>
            <a:r>
              <a:rPr lang="en-US" sz="1800" b="0" i="0" u="none" strike="noStrike" baseline="0">
                <a:latin typeface="CaeciliaLTStd-Roman"/>
              </a:rPr>
              <a:t>Africa Mining Vision and the SADC Protocol on Mining, which could more directly </a:t>
            </a:r>
            <a:r>
              <a:rPr lang="en-US" sz="1800" b="0" i="0" u="none" strike="noStrike" baseline="0" err="1">
                <a:latin typeface="CaeciliaLTStd-Roman"/>
              </a:rPr>
              <a:t>emphasise</a:t>
            </a:r>
            <a:r>
              <a:rPr lang="en-US" sz="1800" b="0" i="0" u="none" strike="noStrike" baseline="0">
                <a:latin typeface="CaeciliaLTStd-Roman"/>
              </a:rPr>
              <a:t> skill development in the sector.</a:t>
            </a:r>
          </a:p>
          <a:p>
            <a:pPr algn="l"/>
            <a:endParaRPr lang="en-US" sz="1800" b="0" i="0" u="none" strike="noStrike" baseline="0">
              <a:latin typeface="CaeciliaLTStd-Roman"/>
            </a:endParaRPr>
          </a:p>
          <a:p>
            <a:pPr algn="l"/>
            <a:r>
              <a:rPr lang="en-US" sz="1800" b="0" i="0" u="none" strike="noStrike" baseline="0">
                <a:latin typeface="CaeciliaLTStd-Roman"/>
              </a:rPr>
              <a:t>To </a:t>
            </a:r>
            <a:r>
              <a:rPr lang="en-US" sz="1800" b="0" i="0" u="none" strike="noStrike" baseline="0" err="1">
                <a:latin typeface="CaeciliaLTStd-Roman"/>
              </a:rPr>
              <a:t>operationalise</a:t>
            </a:r>
            <a:r>
              <a:rPr lang="en-US" sz="1800" b="0" i="0" u="none" strike="noStrike" baseline="0">
                <a:latin typeface="CaeciliaLTStd-Roman"/>
              </a:rPr>
              <a:t> the protocol, SADC and ECA’s Southern Africa Office developed a framework laid out in the publication </a:t>
            </a:r>
            <a:r>
              <a:rPr lang="en-US" sz="1800" b="0" i="1" u="none" strike="noStrike" baseline="0">
                <a:latin typeface="CaeciliaLTStd-Italic"/>
              </a:rPr>
              <a:t>Harmonization of Mining Policies, Standards, Legislative and Regulatory Frameworks in Southern Africa</a:t>
            </a:r>
            <a:r>
              <a:rPr lang="en-US" sz="1800" b="0" i="0" u="none" strike="noStrike" baseline="0">
                <a:latin typeface="CaeciliaLTStd-Roman"/>
              </a:rPr>
              <a:t>. The initiative </a:t>
            </a:r>
            <a:r>
              <a:rPr lang="en-US" sz="1800" b="0" i="0" u="none" strike="noStrike" baseline="0" err="1">
                <a:latin typeface="CaeciliaLTStd-Roman"/>
              </a:rPr>
              <a:t>harmonises</a:t>
            </a:r>
            <a:r>
              <a:rPr lang="en-US" sz="1800" b="0" i="0" u="none" strike="noStrike" baseline="0">
                <a:latin typeface="CaeciliaLTStd-Roman"/>
              </a:rPr>
              <a:t> mineral industrial policies, standards and legal frameworks in the region. In addition to its direct fiscal benefits, the framework seeks to enhance skills training in the mining sector. However, its implementation has been </a:t>
            </a:r>
            <a:r>
              <a:rPr lang="en-US" sz="1800" b="0" i="0" u="none" strike="noStrike" baseline="0" err="1">
                <a:latin typeface="CaeciliaLTStd-Roman"/>
              </a:rPr>
              <a:t>criticised</a:t>
            </a:r>
            <a:r>
              <a:rPr lang="en-US" sz="1800" b="0" i="0" u="none" strike="noStrike" baseline="0">
                <a:latin typeface="CaeciliaLTStd-Roman"/>
              </a:rPr>
              <a:t> as piecemeal, with only slow progress in mineral resource governance across Southern Africa.</a:t>
            </a:r>
          </a:p>
          <a:p>
            <a:pPr algn="l"/>
            <a:endParaRPr lang="en-US" sz="1800" b="0" i="0" u="none" strike="noStrike" baseline="0">
              <a:solidFill>
                <a:srgbClr val="000000"/>
              </a:solidFill>
              <a:latin typeface="CaeciliaLTStd-Roman"/>
            </a:endParaRPr>
          </a:p>
          <a:p>
            <a:pPr algn="l"/>
            <a:r>
              <a:rPr lang="en-US" b="0" i="1">
                <a:latin typeface="Amasis MT Pro Medium" panose="02040604050005020304" pitchFamily="18" charset="0"/>
              </a:rPr>
              <a:t>In this regard, </a:t>
            </a:r>
            <a:r>
              <a:rPr lang="en-US" b="1">
                <a:latin typeface="Amasis MT Pro Medium" panose="02040604050005020304" pitchFamily="18" charset="0"/>
              </a:rPr>
              <a:t>Southern African policy makers can </a:t>
            </a:r>
            <a:r>
              <a:rPr lang="en-US" b="1" err="1">
                <a:latin typeface="Amasis MT Pro Medium" panose="02040604050005020304" pitchFamily="18" charset="0"/>
              </a:rPr>
              <a:t>prioritise</a:t>
            </a:r>
            <a:r>
              <a:rPr lang="en-US" b="1">
                <a:latin typeface="Amasis MT Pro Medium" panose="02040604050005020304" pitchFamily="18" charset="0"/>
              </a:rPr>
              <a:t> three policy actions:</a:t>
            </a:r>
          </a:p>
          <a:p>
            <a:pPr algn="l"/>
            <a:r>
              <a:rPr lang="en-US" b="0">
                <a:latin typeface="Amasis MT Pro Medium" panose="02040604050005020304" pitchFamily="18" charset="0"/>
              </a:rPr>
              <a:t>1. Ensure that sound national mining policies and legislative frameworks are well harmonized with regional standards and global best practices.</a:t>
            </a:r>
          </a:p>
          <a:p>
            <a:pPr algn="l"/>
            <a:r>
              <a:rPr lang="en-US" b="0">
                <a:latin typeface="Amasis MT Pro Medium" panose="02040604050005020304" pitchFamily="18" charset="0"/>
              </a:rPr>
              <a:t>2. Adapt formal mining education to country‑specific technical, business and digital skill needs.</a:t>
            </a:r>
          </a:p>
          <a:p>
            <a:pPr algn="l"/>
            <a:r>
              <a:rPr lang="en-US" b="0">
                <a:latin typeface="Amasis MT Pro Medium" panose="02040604050005020304" pitchFamily="18" charset="0"/>
              </a:rPr>
              <a:t>3. Target education and training </a:t>
            </a:r>
            <a:r>
              <a:rPr lang="en-US" b="0" err="1">
                <a:latin typeface="Amasis MT Pro Medium" panose="02040604050005020304" pitchFamily="18" charset="0"/>
              </a:rPr>
              <a:t>programmes</a:t>
            </a:r>
            <a:r>
              <a:rPr lang="en-US" b="0">
                <a:latin typeface="Amasis MT Pro Medium" panose="02040604050005020304" pitchFamily="18" charset="0"/>
              </a:rPr>
              <a:t> more directly towards women and other </a:t>
            </a:r>
            <a:r>
              <a:rPr lang="en-US" b="0" err="1">
                <a:latin typeface="Amasis MT Pro Medium" panose="02040604050005020304" pitchFamily="18" charset="0"/>
              </a:rPr>
              <a:t>marginalised</a:t>
            </a:r>
            <a:r>
              <a:rPr lang="en-US" b="0">
                <a:latin typeface="Amasis MT Pro Medium" panose="02040604050005020304" pitchFamily="18" charset="0"/>
              </a:rPr>
              <a:t> groups.</a:t>
            </a:r>
            <a:endParaRPr lang="en-GB" b="0">
              <a:latin typeface="Amasis MT Pro Medium" panose="02040604050005020304" pitchFamily="18" charset="0"/>
            </a:endParaRPr>
          </a:p>
        </p:txBody>
      </p:sp>
      <p:sp>
        <p:nvSpPr>
          <p:cNvPr id="4" name="Slide Number Placeholder 3"/>
          <p:cNvSpPr>
            <a:spLocks noGrp="1"/>
          </p:cNvSpPr>
          <p:nvPr>
            <p:ph type="sldNum" sz="quarter" idx="5"/>
          </p:nvPr>
        </p:nvSpPr>
        <p:spPr/>
        <p:txBody>
          <a:bodyPr/>
          <a:lstStyle/>
          <a:p>
            <a:fld id="{8800713B-DF10-490B-BB24-84F76B5A006F}" type="slidenum">
              <a:rPr lang="en-GB" smtClean="0"/>
              <a:t>23</a:t>
            </a:fld>
            <a:endParaRPr lang="en-GB"/>
          </a:p>
        </p:txBody>
      </p:sp>
    </p:spTree>
    <p:extLst>
      <p:ext uri="{BB962C8B-B14F-4D97-AF65-F5344CB8AC3E}">
        <p14:creationId xmlns:p14="http://schemas.microsoft.com/office/powerpoint/2010/main" val="336942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13ED44-CEDB-45BF-96EC-AF743045EA2E}" type="slidenum">
              <a:rPr lang="en-GB" smtClean="0"/>
              <a:t>24</a:t>
            </a:fld>
            <a:endParaRPr lang="en-GB"/>
          </a:p>
        </p:txBody>
      </p:sp>
    </p:spTree>
    <p:extLst>
      <p:ext uri="{BB962C8B-B14F-4D97-AF65-F5344CB8AC3E}">
        <p14:creationId xmlns:p14="http://schemas.microsoft.com/office/powerpoint/2010/main" val="2599582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6FC4C0-D78B-9749-ABFA-D4079C471635}" type="slidenum">
              <a:rPr lang="fr-FR" smtClean="0"/>
              <a:t>25</a:t>
            </a:fld>
            <a:endParaRPr lang="fr-FR"/>
          </a:p>
        </p:txBody>
      </p:sp>
    </p:spTree>
    <p:extLst>
      <p:ext uri="{BB962C8B-B14F-4D97-AF65-F5344CB8AC3E}">
        <p14:creationId xmlns:p14="http://schemas.microsoft.com/office/powerpoint/2010/main" val="142528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a:p>
        </p:txBody>
      </p:sp>
      <p:sp>
        <p:nvSpPr>
          <p:cNvPr id="4" name="Slide Number Placeholder 3"/>
          <p:cNvSpPr>
            <a:spLocks noGrp="1"/>
          </p:cNvSpPr>
          <p:nvPr>
            <p:ph type="sldNum" sz="quarter" idx="10"/>
          </p:nvPr>
        </p:nvSpPr>
        <p:spPr/>
        <p:txBody>
          <a:bodyPr/>
          <a:lstStyle/>
          <a:p>
            <a:pPr marL="0" marR="0" lvl="0" indent="0" algn="r" defTabSz="882762" rtl="0" eaLnBrk="1" fontAlgn="auto" latinLnBrk="0" hangingPunct="1">
              <a:lnSpc>
                <a:spcPct val="100000"/>
              </a:lnSpc>
              <a:spcBef>
                <a:spcPts val="0"/>
              </a:spcBef>
              <a:spcAft>
                <a:spcPts val="0"/>
              </a:spcAft>
              <a:buClrTx/>
              <a:buSzTx/>
              <a:buFontTx/>
              <a:buNone/>
              <a:tabLst/>
              <a:defRPr/>
            </a:pPr>
            <a:fld id="{B035730A-A831-4CF6-A487-F614D290FC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2762"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89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00713B-DF10-490B-BB24-84F76B5A006F}" type="slidenum">
              <a:rPr lang="en-GB" smtClean="0"/>
              <a:t>4</a:t>
            </a:fld>
            <a:endParaRPr lang="en-GB"/>
          </a:p>
        </p:txBody>
      </p:sp>
    </p:spTree>
    <p:extLst>
      <p:ext uri="{BB962C8B-B14F-4D97-AF65-F5344CB8AC3E}">
        <p14:creationId xmlns:p14="http://schemas.microsoft.com/office/powerpoint/2010/main" val="296537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6FC4C0-D78B-9749-ABFA-D4079C471635}" type="slidenum">
              <a:rPr lang="fr-FR" smtClean="0"/>
              <a:t>5</a:t>
            </a:fld>
            <a:endParaRPr lang="fr-FR"/>
          </a:p>
        </p:txBody>
      </p:sp>
    </p:spTree>
    <p:extLst>
      <p:ext uri="{BB962C8B-B14F-4D97-AF65-F5344CB8AC3E}">
        <p14:creationId xmlns:p14="http://schemas.microsoft.com/office/powerpoint/2010/main" val="138161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6FC4C0-D78B-9749-ABFA-D4079C471635}" type="slidenum">
              <a:rPr lang="fr-FR" smtClean="0"/>
              <a:t>6</a:t>
            </a:fld>
            <a:endParaRPr lang="fr-FR"/>
          </a:p>
        </p:txBody>
      </p:sp>
    </p:spTree>
    <p:extLst>
      <p:ext uri="{BB962C8B-B14F-4D97-AF65-F5344CB8AC3E}">
        <p14:creationId xmlns:p14="http://schemas.microsoft.com/office/powerpoint/2010/main" val="43177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6FC4C0-D78B-9749-ABFA-D4079C471635}" type="slidenum">
              <a:rPr lang="fr-FR" smtClean="0"/>
              <a:t>7</a:t>
            </a:fld>
            <a:endParaRPr lang="fr-FR"/>
          </a:p>
        </p:txBody>
      </p:sp>
    </p:spTree>
    <p:extLst>
      <p:ext uri="{BB962C8B-B14F-4D97-AF65-F5344CB8AC3E}">
        <p14:creationId xmlns:p14="http://schemas.microsoft.com/office/powerpoint/2010/main" val="94450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dirty="0">
                <a:solidFill>
                  <a:schemeClr val="bg2">
                    <a:lumMod val="10000"/>
                  </a:schemeClr>
                </a:solidFill>
                <a:latin typeface="Arial Narrow" panose="020B0606020202030204" pitchFamily="34" charset="0"/>
              </a:rPr>
              <a:t>In </a:t>
            </a:r>
            <a:r>
              <a:rPr lang="fr-FR" sz="1200" i="1" dirty="0" err="1">
                <a:solidFill>
                  <a:schemeClr val="bg2">
                    <a:lumMod val="10000"/>
                  </a:schemeClr>
                </a:solidFill>
                <a:latin typeface="Arial Narrow" panose="020B0606020202030204" pitchFamily="34" charset="0"/>
              </a:rPr>
              <a:t>this</a:t>
            </a:r>
            <a:r>
              <a:rPr lang="fr-FR" sz="1200" i="1" dirty="0">
                <a:solidFill>
                  <a:schemeClr val="bg2">
                    <a:lumMod val="10000"/>
                  </a:schemeClr>
                </a:solidFill>
                <a:latin typeface="Arial Narrow" panose="020B0606020202030204" pitchFamily="34" charset="0"/>
              </a:rPr>
              <a:t> Scenario, all </a:t>
            </a:r>
            <a:r>
              <a:rPr lang="fr-FR" sz="1200" i="1" dirty="0" err="1">
                <a:solidFill>
                  <a:schemeClr val="bg2">
                    <a:lumMod val="10000"/>
                  </a:schemeClr>
                </a:solidFill>
                <a:latin typeface="Arial Narrow" panose="020B0606020202030204" pitchFamily="34" charset="0"/>
              </a:rPr>
              <a:t>children</a:t>
            </a:r>
            <a:r>
              <a:rPr lang="fr-FR" sz="1200" i="1" dirty="0">
                <a:solidFill>
                  <a:schemeClr val="bg2">
                    <a:lumMod val="10000"/>
                  </a:schemeClr>
                </a:solidFill>
                <a:latin typeface="Arial Narrow" panose="020B0606020202030204" pitchFamily="34" charset="0"/>
              </a:rPr>
              <a:t> have </a:t>
            </a:r>
            <a:r>
              <a:rPr lang="fr-FR" sz="1200" i="1" dirty="0" err="1">
                <a:solidFill>
                  <a:schemeClr val="bg2">
                    <a:lumMod val="10000"/>
                  </a:schemeClr>
                </a:solidFill>
                <a:latin typeface="Arial Narrow" panose="020B0606020202030204" pitchFamily="34" charset="0"/>
              </a:rPr>
              <a:t>achieved</a:t>
            </a:r>
            <a:r>
              <a:rPr lang="fr-FR" sz="1200" i="1" dirty="0">
                <a:solidFill>
                  <a:schemeClr val="bg2">
                    <a:lumMod val="10000"/>
                  </a:schemeClr>
                </a:solidFill>
                <a:latin typeface="Arial Narrow" panose="020B0606020202030204" pitchFamily="34" charset="0"/>
              </a:rPr>
              <a:t> at least basic </a:t>
            </a:r>
            <a:r>
              <a:rPr lang="fr-FR" sz="1200" i="1" dirty="0" err="1">
                <a:solidFill>
                  <a:schemeClr val="bg2">
                    <a:lumMod val="10000"/>
                  </a:schemeClr>
                </a:solidFill>
                <a:latin typeface="Arial Narrow" panose="020B0606020202030204" pitchFamily="34" charset="0"/>
              </a:rPr>
              <a:t>skills</a:t>
            </a:r>
            <a:r>
              <a:rPr lang="fr-FR" sz="1200" i="1" dirty="0">
                <a:solidFill>
                  <a:schemeClr val="bg2">
                    <a:lumMod val="10000"/>
                  </a:schemeClr>
                </a:solidFill>
                <a:latin typeface="Arial Narrow" panose="020B0606020202030204" pitchFamily="34" charset="0"/>
              </a:rPr>
              <a:t>  in math and science (</a:t>
            </a:r>
            <a:r>
              <a:rPr lang="fr-FR" sz="1200" i="1" dirty="0" err="1">
                <a:solidFill>
                  <a:schemeClr val="bg2">
                    <a:lumMod val="10000"/>
                  </a:schemeClr>
                </a:solidFill>
                <a:latin typeface="Arial Narrow" panose="020B0606020202030204" pitchFamily="34" charset="0"/>
              </a:rPr>
              <a:t>equivalent</a:t>
            </a:r>
            <a:r>
              <a:rPr lang="fr-FR" sz="1200" i="1" dirty="0">
                <a:solidFill>
                  <a:schemeClr val="bg2">
                    <a:lumMod val="10000"/>
                  </a:schemeClr>
                </a:solidFill>
                <a:latin typeface="Arial Narrow" panose="020B0606020202030204" pitchFamily="34" charset="0"/>
              </a:rPr>
              <a:t> to PISA </a:t>
            </a:r>
            <a:r>
              <a:rPr lang="fr-FR" sz="1200" i="1" dirty="0" err="1">
                <a:solidFill>
                  <a:schemeClr val="bg2">
                    <a:lumMod val="10000"/>
                  </a:schemeClr>
                </a:solidFill>
                <a:latin typeface="Arial Narrow" panose="020B0606020202030204" pitchFamily="34" charset="0"/>
              </a:rPr>
              <a:t>Level</a:t>
            </a:r>
            <a:r>
              <a:rPr lang="fr-FR" sz="1200" i="1" dirty="0">
                <a:solidFill>
                  <a:schemeClr val="bg2">
                    <a:lumMod val="10000"/>
                  </a:schemeClr>
                </a:solidFill>
                <a:latin typeface="Arial Narrow" panose="020B0606020202030204" pitchFamily="34" charset="0"/>
              </a:rPr>
              <a:t> 1)</a:t>
            </a:r>
          </a:p>
          <a:p>
            <a:endParaRPr lang="fr-FR" sz="1200" i="1" dirty="0">
              <a:solidFill>
                <a:schemeClr val="bg2">
                  <a:lumMod val="10000"/>
                </a:schemeClr>
              </a:solidFill>
              <a:latin typeface="Arial Narrow" panose="020B0606020202030204" pitchFamily="34" charset="0"/>
            </a:endParaRPr>
          </a:p>
          <a:p>
            <a:r>
              <a:rPr lang="en-US" dirty="0"/>
              <a:t>“At Level 1, students can answer questions involving familiar contexts where all relevant information is present and the questions are clearly defined. They are able to identify information and carry out routine procedures according to direct instructions in explicit situations. They can perform almost always obvious actions and follow immediately from the given stimuli.”</a:t>
            </a:r>
          </a:p>
          <a:p>
            <a:endParaRPr lang="en-US" sz="1200" i="1" dirty="0">
              <a:solidFill>
                <a:schemeClr val="bg2">
                  <a:lumMod val="10000"/>
                </a:schemeClr>
              </a:solidFill>
              <a:latin typeface="Arial Narrow" panose="020B0606020202030204" pitchFamily="34" charset="0"/>
            </a:endParaRPr>
          </a:p>
          <a:p>
            <a:r>
              <a:rPr lang="en-US" sz="1200" b="1" i="0" strike="sngStrike" baseline="0" dirty="0">
                <a:solidFill>
                  <a:schemeClr val="bg2">
                    <a:lumMod val="10000"/>
                  </a:schemeClr>
                </a:solidFill>
                <a:latin typeface="Arial Narrow" panose="020B0606020202030204" pitchFamily="34" charset="0"/>
              </a:rPr>
              <a:t>No country in the world has achieved this so far: </a:t>
            </a:r>
            <a:r>
              <a:rPr lang="en-US" strike="sngStrike" baseline="0" dirty="0"/>
              <a:t>Even in North America and Europe, about a quarter of youths do not reach basic skill levels</a:t>
            </a:r>
            <a:endParaRPr lang="en-US" sz="1200" b="1" i="0" strike="sngStrike" baseline="0" dirty="0">
              <a:solidFill>
                <a:schemeClr val="bg2">
                  <a:lumMod val="10000"/>
                </a:schemeClr>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466FC4C0-D78B-9749-ABFA-D4079C471635}" type="slidenum">
              <a:rPr lang="fr-FR" smtClean="0"/>
              <a:t>8</a:t>
            </a:fld>
            <a:endParaRPr lang="fr-FR"/>
          </a:p>
        </p:txBody>
      </p:sp>
    </p:spTree>
    <p:extLst>
      <p:ext uri="{BB962C8B-B14F-4D97-AF65-F5344CB8AC3E}">
        <p14:creationId xmlns:p14="http://schemas.microsoft.com/office/powerpoint/2010/main" val="188509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cs typeface="Arial" panose="020B0604020202020204" pitchFamily="34" charset="0"/>
              </a:rPr>
              <a:t>Enrollment has improved: </a:t>
            </a:r>
            <a:r>
              <a:rPr lang="en-US" sz="1800" dirty="0">
                <a:effectLst/>
                <a:latin typeface="Calibri" panose="020F0502020204030204" pitchFamily="34" charset="0"/>
                <a:ea typeface="Calibri" panose="020F0502020204030204" pitchFamily="34" charset="0"/>
                <a:cs typeface="Arial" panose="020B0604020202020204" pitchFamily="34" charset="0"/>
              </a:rPr>
              <a:t>The number of Africans aged 15‑29 with an upper secondary or tertiary education rose from 28 million in 2000 (13%), to 77 million in 2020 (23%)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800" dirty="0"/>
              <a:t>The </a:t>
            </a:r>
            <a:r>
              <a:rPr lang="fr-FR" sz="2800" dirty="0" err="1"/>
              <a:t>average</a:t>
            </a:r>
            <a:r>
              <a:rPr lang="fr-FR" sz="2800" dirty="0"/>
              <a:t> </a:t>
            </a:r>
            <a:r>
              <a:rPr lang="fr-FR" sz="2800" dirty="0" err="1"/>
              <a:t>number</a:t>
            </a:r>
            <a:r>
              <a:rPr lang="fr-FR" sz="2800" dirty="0"/>
              <a:t> of </a:t>
            </a:r>
            <a:r>
              <a:rPr lang="fr-FR" sz="2800" dirty="0" err="1"/>
              <a:t>years</a:t>
            </a:r>
            <a:r>
              <a:rPr lang="fr-FR" sz="2800" dirty="0"/>
              <a:t> of </a:t>
            </a:r>
            <a:r>
              <a:rPr lang="fr-FR" sz="2800" dirty="0" err="1"/>
              <a:t>schooling</a:t>
            </a:r>
            <a:r>
              <a:rPr lang="fr-FR" sz="2800" dirty="0"/>
              <a:t> in </a:t>
            </a:r>
            <a:r>
              <a:rPr lang="fr-FR" sz="2800" dirty="0" err="1"/>
              <a:t>Afirca</a:t>
            </a:r>
            <a:r>
              <a:rPr lang="fr-FR" sz="2800" dirty="0"/>
              <a:t> </a:t>
            </a:r>
            <a:r>
              <a:rPr lang="fr-FR" sz="2800" dirty="0" err="1"/>
              <a:t>increased</a:t>
            </a:r>
            <a:r>
              <a:rPr lang="fr-FR" sz="2800" dirty="0"/>
              <a:t> </a:t>
            </a:r>
            <a:r>
              <a:rPr lang="fr-FR" sz="2800" dirty="0" err="1"/>
              <a:t>from</a:t>
            </a:r>
            <a:r>
              <a:rPr lang="fr-FR" sz="2800" dirty="0"/>
              <a:t> </a:t>
            </a:r>
            <a:r>
              <a:rPr lang="fr-FR" sz="2800" b="1" dirty="0"/>
              <a:t>4.6 </a:t>
            </a:r>
            <a:r>
              <a:rPr lang="fr-FR" sz="2800" dirty="0" err="1"/>
              <a:t>years</a:t>
            </a:r>
            <a:r>
              <a:rPr lang="fr-FR" sz="2800" dirty="0"/>
              <a:t> in 2000 to </a:t>
            </a:r>
            <a:r>
              <a:rPr lang="fr-FR" sz="2800" b="1" dirty="0"/>
              <a:t>6.7</a:t>
            </a:r>
            <a:r>
              <a:rPr lang="fr-FR" sz="2800" dirty="0"/>
              <a:t> </a:t>
            </a:r>
            <a:r>
              <a:rPr lang="fr-FR" sz="2800" dirty="0" err="1"/>
              <a:t>years</a:t>
            </a:r>
            <a:r>
              <a:rPr lang="fr-FR" sz="2800" dirty="0"/>
              <a:t> in 2020, </a:t>
            </a:r>
            <a:r>
              <a:rPr lang="fr-FR" sz="2800" dirty="0" err="1"/>
              <a:t>yet</a:t>
            </a:r>
            <a:r>
              <a:rPr lang="fr-FR" sz="2800" dirty="0"/>
              <a:t> </a:t>
            </a:r>
            <a:r>
              <a:rPr lang="fr-FR" sz="2800" dirty="0" err="1"/>
              <a:t>this</a:t>
            </a:r>
            <a:r>
              <a:rPr lang="fr-FR" sz="2800" dirty="0"/>
              <a:t> </a:t>
            </a:r>
            <a:r>
              <a:rPr lang="fr-FR" sz="2800" dirty="0" err="1"/>
              <a:t>falls</a:t>
            </a:r>
            <a:r>
              <a:rPr lang="fr-FR" sz="2800" dirty="0"/>
              <a:t> back to </a:t>
            </a:r>
            <a:r>
              <a:rPr lang="fr-FR" sz="2800" b="1" dirty="0"/>
              <a:t>5.1 </a:t>
            </a:r>
            <a:r>
              <a:rPr lang="fr-FR" sz="2800" dirty="0" err="1"/>
              <a:t>years</a:t>
            </a:r>
            <a:r>
              <a:rPr lang="fr-FR" sz="2800" dirty="0"/>
              <a:t> </a:t>
            </a:r>
            <a:r>
              <a:rPr lang="fr-FR" sz="2800" dirty="0" err="1"/>
              <a:t>when</a:t>
            </a:r>
            <a:r>
              <a:rPr lang="fr-FR" sz="2800" dirty="0"/>
              <a:t> </a:t>
            </a:r>
            <a:r>
              <a:rPr lang="fr-FR" sz="2800" dirty="0" err="1"/>
              <a:t>accounting</a:t>
            </a:r>
            <a:r>
              <a:rPr lang="fr-FR" sz="2800" dirty="0"/>
              <a:t> for </a:t>
            </a:r>
            <a:r>
              <a:rPr lang="fr-FR" sz="2800" dirty="0" err="1"/>
              <a:t>actual</a:t>
            </a:r>
            <a:r>
              <a:rPr lang="fr-FR" sz="2800" dirty="0"/>
              <a:t> </a:t>
            </a:r>
            <a:r>
              <a:rPr lang="fr-FR" sz="2800" dirty="0" err="1"/>
              <a:t>learning</a:t>
            </a:r>
            <a:r>
              <a:rPr lang="fr-FR" sz="2800" dirty="0"/>
              <a:t> </a:t>
            </a:r>
            <a:r>
              <a:rPr lang="fr-FR" sz="2800" dirty="0" err="1"/>
              <a:t>outcomes</a:t>
            </a:r>
            <a:endParaRPr lang="fr-FR" sz="2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b="0" i="0" dirty="0">
                <a:solidFill>
                  <a:srgbClr val="26323D"/>
                </a:solidFill>
                <a:effectLst/>
                <a:latin typeface="Lato" panose="020F0502020204030203" pitchFamily="34" charset="0"/>
              </a:rPr>
              <a:t>Learning-adjusted years (LAYS) is computed by adjusting the expected years of school based on the quality of learning, as measured by the </a:t>
            </a:r>
            <a:r>
              <a:rPr lang="en-US" sz="4000" b="1" i="0" dirty="0">
                <a:solidFill>
                  <a:srgbClr val="26323D"/>
                </a:solidFill>
                <a:effectLst/>
                <a:latin typeface="Lato" panose="020F0502020204030203" pitchFamily="34" charset="0"/>
              </a:rPr>
              <a:t>harmonized test scores</a:t>
            </a:r>
            <a:r>
              <a:rPr lang="en-US" sz="4000" b="0" i="0" dirty="0">
                <a:solidFill>
                  <a:srgbClr val="26323D"/>
                </a:solidFill>
                <a:effectLst/>
                <a:latin typeface="Lato" panose="020F0502020204030203" pitchFamily="34" charset="0"/>
              </a:rPr>
              <a:t> from various international student achievement testing programs. </a:t>
            </a:r>
            <a:endParaRPr lang="en-GB" sz="2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6FC4C0-D78B-9749-ABFA-D4079C471635}" type="slidenum">
              <a:rPr lang="fr-FR" smtClean="0"/>
              <a:t>9</a:t>
            </a:fld>
            <a:endParaRPr lang="fr-FR"/>
          </a:p>
        </p:txBody>
      </p:sp>
    </p:spTree>
    <p:extLst>
      <p:ext uri="{BB962C8B-B14F-4D97-AF65-F5344CB8AC3E}">
        <p14:creationId xmlns:p14="http://schemas.microsoft.com/office/powerpoint/2010/main" val="316740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fr-FR"/>
              <a:t>CLIQUEZ POUR MODIFIER LE TITRE</a:t>
            </a:r>
            <a:endParaRPr kumimoji="0" lang="en-US"/>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les sous-titres</a:t>
            </a:r>
            <a:endParaRPr kumimoji="0" lang="en-US"/>
          </a:p>
        </p:txBody>
      </p:sp>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7A74A12-694D-4314-8B84-96489FA2DE68}" type="datetimeFigureOut">
              <a:rPr lang="en-GB" smtClean="0"/>
              <a:t>18/09/2024</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Picture 4" descr="Image result for oecd dev"/>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24000" y="5543099"/>
            <a:ext cx="1836180" cy="1113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S-CH-1.main.oecd.org\Users3\nguyen_t\Desktop\Temp\image00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5741" y="-102698"/>
            <a:ext cx="3400534" cy="1726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EC6F5B9-CF73-A1B9-6243-53699FEB3F35}"/>
              </a:ext>
            </a:extLst>
          </p:cNvPr>
          <p:cNvPicPr>
            <a:picLocks noChangeAspect="1"/>
          </p:cNvPicPr>
          <p:nvPr userDrawn="1"/>
        </p:nvPicPr>
        <p:blipFill>
          <a:blip r:embed="rId5"/>
          <a:stretch>
            <a:fillRect/>
          </a:stretch>
        </p:blipFill>
        <p:spPr>
          <a:xfrm>
            <a:off x="10033925" y="0"/>
            <a:ext cx="2158075" cy="2848658"/>
          </a:xfrm>
          <a:prstGeom prst="rect">
            <a:avLst/>
          </a:prstGeom>
        </p:spPr>
      </p:pic>
    </p:spTree>
    <p:extLst>
      <p:ext uri="{BB962C8B-B14F-4D97-AF65-F5344CB8AC3E}">
        <p14:creationId xmlns:p14="http://schemas.microsoft.com/office/powerpoint/2010/main" val="427718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a:t>Cliquez pour modifier les styles du texte du masque</a:t>
            </a:r>
            <a:endParaRPr lang="en-US"/>
          </a:p>
          <a:p>
            <a:pPr lvl="1" eaLnBrk="1" latinLnBrk="0" hangingPunct="1"/>
            <a:r>
              <a:rPr lang="en-US" err="1"/>
              <a:t>Deuxième</a:t>
            </a:r>
            <a:r>
              <a:rPr lang="en-US"/>
              <a:t> </a:t>
            </a:r>
            <a:r>
              <a:rPr lang="en-US" err="1"/>
              <a:t>niveau</a:t>
            </a:r>
            <a:endParaRPr lang="en-US"/>
          </a:p>
          <a:p>
            <a:pPr lvl="2" eaLnBrk="1" latinLnBrk="0" hangingPunct="1"/>
            <a:r>
              <a:rPr lang="en-US" err="1"/>
              <a:t>Troisième</a:t>
            </a:r>
            <a:r>
              <a:rPr lang="en-US"/>
              <a:t> </a:t>
            </a:r>
            <a:r>
              <a:rPr lang="en-US" err="1"/>
              <a:t>niveau</a:t>
            </a:r>
            <a:endParaRPr lang="en-US"/>
          </a:p>
          <a:p>
            <a:pPr lvl="3" eaLnBrk="1" latinLnBrk="0" hangingPunct="1"/>
            <a:r>
              <a:rPr lang="en-US" err="1"/>
              <a:t>Quatrième</a:t>
            </a:r>
            <a:r>
              <a:rPr lang="en-US"/>
              <a:t> </a:t>
            </a:r>
            <a:r>
              <a:rPr lang="en-US" err="1"/>
              <a:t>niveau</a:t>
            </a:r>
            <a:endParaRPr lang="en-US"/>
          </a:p>
          <a:p>
            <a:pPr lvl="4" eaLnBrk="1" latinLnBrk="0" hangingPunct="1"/>
            <a:r>
              <a:rPr lang="en-US" err="1"/>
              <a:t>Cinquième</a:t>
            </a:r>
            <a:r>
              <a:rPr lang="en-US"/>
              <a:t> </a:t>
            </a:r>
            <a:r>
              <a:rPr lang="en-US" err="1"/>
              <a:t>niveau</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7A74A12-694D-4314-8B84-96489FA2DE68}" type="datetimeFigureOut">
              <a:rPr lang="en-GB" smtClean="0"/>
              <a:t>18/09/2024</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6A01956-408D-484B-964E-5654ADC973FD}" type="slidenum">
              <a:rPr lang="en-GB" smtClean="0"/>
              <a:t>‹Nº›</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a:t>Cliquez pour modifier le titre</a:t>
            </a:r>
            <a:br>
              <a:rPr lang="fr-FR"/>
            </a:br>
            <a:r>
              <a:rPr lang="fr-FR"/>
              <a:t>Le titre peut-être étendu sur deux lignes</a:t>
            </a:r>
            <a:endParaRPr lang="en-US"/>
          </a:p>
        </p:txBody>
      </p:sp>
    </p:spTree>
    <p:extLst>
      <p:ext uri="{BB962C8B-B14F-4D97-AF65-F5344CB8AC3E}">
        <p14:creationId xmlns:p14="http://schemas.microsoft.com/office/powerpoint/2010/main" val="869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a:t>Cliquez pour modifier</a:t>
            </a:r>
            <a:br>
              <a:rPr lang="fr-FR"/>
            </a:br>
            <a:r>
              <a:rPr lang="fr-FR"/>
              <a:t>le titre de l'en-tête de section</a:t>
            </a:r>
            <a:endParaRPr lang="en-US"/>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7A74A12-694D-4314-8B84-96489FA2DE68}" type="datetimeFigureOut">
              <a:rPr lang="en-GB" smtClean="0"/>
              <a:t>18/09/2024</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C6A01956-408D-484B-964E-5654ADC973FD}" type="slidenum">
              <a:rPr lang="en-GB" smtClean="0"/>
              <a:t>‹Nº›</a:t>
            </a:fld>
            <a:endParaRPr lang="en-GB"/>
          </a:p>
        </p:txBody>
      </p:sp>
    </p:spTree>
    <p:extLst>
      <p:ext uri="{BB962C8B-B14F-4D97-AF65-F5344CB8AC3E}">
        <p14:creationId xmlns:p14="http://schemas.microsoft.com/office/powerpoint/2010/main" val="162430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lgn="r"/>
            <a:fld id="{9D21D778-B565-4D7E-94D7-64010A445B68}" type="datetimeFigureOut">
              <a:rPr lang="en-US" smtClean="0"/>
              <a:pPr algn="r"/>
              <a:t>9/18/2024</a:t>
            </a:fld>
            <a:endParaRPr lang="en-US" sz="1400">
              <a:solidFill>
                <a:srgbClr val="FFFFFF"/>
              </a:solidFill>
            </a:endParaRPr>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solidFill>
                <a:srgbClr val="FFFFFF"/>
              </a:solidFill>
            </a:endParaRPr>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lgn="ctr"/>
            <a:fld id="{2C6B1FF6-39B9-40F5-8B67-33C6354A3D4F}" type="slidenum">
              <a:rPr lang="en-US" smtClean="0">
                <a:solidFill>
                  <a:prstClr val="white"/>
                </a:solidFill>
              </a:rPr>
              <a:pPr algn="ctr"/>
              <a:t>‹Nº›</a:t>
            </a:fld>
            <a:endParaRPr lang="en-US" sz="1600">
              <a:solidFill>
                <a:srgbClr val="9BBB59">
                  <a:shade val="75000"/>
                </a:srgbClr>
              </a:solidFill>
            </a:endParaRPr>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3762718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fr-FR"/>
              <a:t>Cliquez pour modifier les styles du texte du masque</a:t>
            </a:r>
            <a:endParaRPr kumimoji="0" lang="en-US"/>
          </a:p>
          <a:p>
            <a:pPr lvl="1" eaLnBrk="1" latinLnBrk="0" hangingPunct="1"/>
            <a:r>
              <a:rPr kumimoji="0" lang="en-US" err="1"/>
              <a:t>Deuxième</a:t>
            </a:r>
            <a:r>
              <a:rPr kumimoji="0" lang="en-US"/>
              <a:t> </a:t>
            </a:r>
            <a:r>
              <a:rPr kumimoji="0" lang="en-US" err="1"/>
              <a:t>niveau</a:t>
            </a:r>
            <a:endParaRPr kumimoji="0" lang="en-US"/>
          </a:p>
          <a:p>
            <a:pPr lvl="2" eaLnBrk="1" latinLnBrk="0" hangingPunct="1"/>
            <a:r>
              <a:rPr kumimoji="0" lang="en-US" err="1"/>
              <a:t>Troisième</a:t>
            </a:r>
            <a:r>
              <a:rPr kumimoji="0" lang="en-US"/>
              <a:t> </a:t>
            </a:r>
            <a:r>
              <a:rPr kumimoji="0" lang="en-US" err="1"/>
              <a:t>niveau</a:t>
            </a:r>
            <a:endParaRPr kumimoji="0" lang="en-US"/>
          </a:p>
          <a:p>
            <a:pPr lvl="3" eaLnBrk="1" latinLnBrk="0" hangingPunct="1"/>
            <a:r>
              <a:rPr kumimoji="0" lang="en-US" err="1"/>
              <a:t>Quatrième</a:t>
            </a:r>
            <a:r>
              <a:rPr kumimoji="0" lang="en-US"/>
              <a:t> </a:t>
            </a:r>
            <a:r>
              <a:rPr kumimoji="0" lang="en-US" err="1"/>
              <a:t>niveau</a:t>
            </a:r>
            <a:endParaRPr kumimoji="0" lang="en-US"/>
          </a:p>
          <a:p>
            <a:pPr lvl="4" eaLnBrk="1" latinLnBrk="0" hangingPunct="1"/>
            <a:r>
              <a:rPr kumimoji="0" lang="en-US" err="1"/>
              <a:t>Cinquième</a:t>
            </a:r>
            <a:r>
              <a:rPr kumimoji="0" lang="en-US"/>
              <a:t> </a:t>
            </a:r>
            <a:r>
              <a:rPr kumimoji="0" lang="en-US" err="1"/>
              <a:t>niveau</a:t>
            </a:r>
            <a:endParaRPr kumimoji="0" lang="en-US"/>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a:t>Cliquez pour modifier le titre</a:t>
            </a:r>
            <a:br>
              <a:rPr lang="fr-FR"/>
            </a:br>
            <a:r>
              <a:rPr lang="fr-FR"/>
              <a:t>Le titre peut-être étendu sur deux lignes</a:t>
            </a:r>
            <a:endParaRPr lang="en-US"/>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7A74A12-694D-4314-8B84-96489FA2DE68}" type="datetimeFigureOut">
              <a:rPr lang="en-GB" smtClean="0"/>
              <a:t>18/09/2024</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6A01956-408D-484B-964E-5654ADC973FD}" type="slidenum">
              <a:rPr lang="en-GB" smtClean="0"/>
              <a:t>‹Nº›</a:t>
            </a:fld>
            <a:endParaRPr lang="en-GB"/>
          </a:p>
        </p:txBody>
      </p:sp>
      <p:sp>
        <p:nvSpPr>
          <p:cNvPr id="3" name="TextBox 2">
            <a:extLst>
              <a:ext uri="{FF2B5EF4-FFF2-40B4-BE49-F238E27FC236}">
                <a16:creationId xmlns:a16="http://schemas.microsoft.com/office/drawing/2014/main" id="{B0BC79A4-D2A8-1E20-8775-050BFBAB43C8}"/>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US"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65119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57.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chart" Target="../charts/chart9.xml"/><Relationship Id="rId3" Type="http://schemas.openxmlformats.org/officeDocument/2006/relationships/image" Target="../media/image58.jpeg"/><Relationship Id="rId7" Type="http://schemas.openxmlformats.org/officeDocument/2006/relationships/image" Target="../media/image61.jpeg"/><Relationship Id="rId12" Type="http://schemas.openxmlformats.org/officeDocument/2006/relationships/image" Target="../media/image6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4.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59.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93B9C8-74EF-4E22-98D3-BEAD91E67713}"/>
              </a:ext>
            </a:extLst>
          </p:cNvPr>
          <p:cNvSpPr txBox="1"/>
          <p:nvPr/>
        </p:nvSpPr>
        <p:spPr>
          <a:xfrm>
            <a:off x="3495452" y="5031055"/>
            <a:ext cx="50119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mj-lt"/>
                <a:ea typeface="+mn-lt"/>
                <a:cs typeface="Arial"/>
              </a:rPr>
              <a:t>Federico </a:t>
            </a:r>
            <a:r>
              <a:rPr lang="en-US" sz="2000" b="1" err="1">
                <a:solidFill>
                  <a:schemeClr val="bg1"/>
                </a:solidFill>
                <a:latin typeface="+mj-lt"/>
                <a:ea typeface="+mn-lt"/>
                <a:cs typeface="Arial"/>
              </a:rPr>
              <a:t>Bonaglia</a:t>
            </a:r>
          </a:p>
          <a:p>
            <a:pPr algn="ctr"/>
            <a:r>
              <a:rPr lang="en-US" sz="1700" i="1">
                <a:solidFill>
                  <a:schemeClr val="bg1"/>
                </a:solidFill>
                <a:latin typeface="+mj-lt"/>
                <a:ea typeface="+mn-lt"/>
                <a:cs typeface="+mn-lt"/>
              </a:rPr>
              <a:t>Deputy Director</a:t>
            </a:r>
            <a:endParaRPr lang="en-US" sz="1700" i="1">
              <a:solidFill>
                <a:schemeClr val="bg1"/>
              </a:solidFill>
              <a:latin typeface="+mj-lt"/>
              <a:ea typeface="+mn-lt"/>
              <a:cs typeface="Arial"/>
            </a:endParaRPr>
          </a:p>
          <a:p>
            <a:pPr algn="ctr"/>
            <a:r>
              <a:rPr lang="en-US" sz="1700">
                <a:solidFill>
                  <a:schemeClr val="bg1"/>
                </a:solidFill>
                <a:latin typeface="+mj-lt"/>
                <a:ea typeface="+mn-lt"/>
                <a:cs typeface="+mn-lt"/>
              </a:rPr>
              <a:t>OECD Development Centre</a:t>
            </a:r>
          </a:p>
        </p:txBody>
      </p:sp>
      <p:sp>
        <p:nvSpPr>
          <p:cNvPr id="7" name="Title 1">
            <a:extLst>
              <a:ext uri="{FF2B5EF4-FFF2-40B4-BE49-F238E27FC236}">
                <a16:creationId xmlns:a16="http://schemas.microsoft.com/office/drawing/2014/main" id="{F1AB5A28-BD29-6B24-71A7-DF34644C7C43}"/>
              </a:ext>
            </a:extLst>
          </p:cNvPr>
          <p:cNvSpPr>
            <a:spLocks noGrp="1"/>
          </p:cNvSpPr>
          <p:nvPr>
            <p:ph type="ctrTitle"/>
          </p:nvPr>
        </p:nvSpPr>
        <p:spPr>
          <a:xfrm>
            <a:off x="1250737" y="1971126"/>
            <a:ext cx="9690525" cy="1823576"/>
          </a:xfrm>
        </p:spPr>
        <p:txBody>
          <a:bodyPr/>
          <a:lstStyle/>
          <a:p>
            <a:pPr algn="ctr"/>
            <a:r>
              <a:rPr lang="en-GB" sz="4000"/>
              <a:t>Africa’s Development </a:t>
            </a:r>
            <a:br>
              <a:rPr lang="en-GB" sz="4000"/>
            </a:br>
            <a:r>
              <a:rPr lang="en-GB" sz="4000"/>
              <a:t>dynamics 2024 </a:t>
            </a:r>
            <a:br>
              <a:rPr lang="en-GB" sz="4000"/>
            </a:br>
            <a:r>
              <a:rPr lang="en-GB" sz="4000"/>
              <a:t>Skills, Jobs and Productivity</a:t>
            </a:r>
            <a:endParaRPr lang="en-GB" sz="4000">
              <a:cs typeface="Arial"/>
            </a:endParaRPr>
          </a:p>
        </p:txBody>
      </p:sp>
      <p:pic>
        <p:nvPicPr>
          <p:cNvPr id="17" name="Picture 16">
            <a:extLst>
              <a:ext uri="{FF2B5EF4-FFF2-40B4-BE49-F238E27FC236}">
                <a16:creationId xmlns:a16="http://schemas.microsoft.com/office/drawing/2014/main" id="{84D634B1-9569-16C3-E5FD-AE78177E1E0F}"/>
              </a:ext>
            </a:extLst>
          </p:cNvPr>
          <p:cNvPicPr>
            <a:picLocks noChangeAspect="1"/>
          </p:cNvPicPr>
          <p:nvPr/>
        </p:nvPicPr>
        <p:blipFill>
          <a:blip r:embed="rId3"/>
          <a:stretch>
            <a:fillRect/>
          </a:stretch>
        </p:blipFill>
        <p:spPr>
          <a:xfrm>
            <a:off x="105037" y="5606398"/>
            <a:ext cx="1145700" cy="1053392"/>
          </a:xfrm>
          <a:prstGeom prst="rect">
            <a:avLst/>
          </a:prstGeom>
        </p:spPr>
      </p:pic>
      <p:sp>
        <p:nvSpPr>
          <p:cNvPr id="4" name="TextBox 3">
            <a:extLst>
              <a:ext uri="{FF2B5EF4-FFF2-40B4-BE49-F238E27FC236}">
                <a16:creationId xmlns:a16="http://schemas.microsoft.com/office/drawing/2014/main" id="{C43D6648-67CD-DE5E-EED6-89E24AC96D7E}"/>
              </a:ext>
            </a:extLst>
          </p:cNvPr>
          <p:cNvSpPr txBox="1"/>
          <p:nvPr/>
        </p:nvSpPr>
        <p:spPr>
          <a:xfrm>
            <a:off x="2869324" y="3978811"/>
            <a:ext cx="6264164" cy="707886"/>
          </a:xfrm>
          <a:prstGeom prst="rect">
            <a:avLst/>
          </a:prstGeom>
          <a:noFill/>
        </p:spPr>
        <p:txBody>
          <a:bodyPr wrap="square" lIns="91440" tIns="45720" rIns="91440" bIns="45720" anchor="t">
            <a:spAutoFit/>
          </a:bodyPr>
          <a:lstStyle/>
          <a:p>
            <a:pPr algn="ctr"/>
            <a:r>
              <a:rPr lang="en-US" sz="2000" b="1">
                <a:solidFill>
                  <a:schemeClr val="bg1"/>
                </a:solidFill>
                <a:latin typeface="+mj-lt"/>
                <a:ea typeface="+mn-lt"/>
                <a:cs typeface="+mn-lt"/>
              </a:rPr>
              <a:t>18 September 2024 </a:t>
            </a:r>
          </a:p>
          <a:p>
            <a:pPr algn="ctr"/>
            <a:r>
              <a:rPr lang="en-US" sz="2000" b="1">
                <a:solidFill>
                  <a:schemeClr val="bg1"/>
                </a:solidFill>
                <a:latin typeface="+mj-lt"/>
                <a:ea typeface="+mn-lt"/>
                <a:cs typeface="+mn-lt"/>
              </a:rPr>
              <a:t>Casa </a:t>
            </a:r>
            <a:r>
              <a:rPr lang="en-US" sz="2000" b="1">
                <a:solidFill>
                  <a:schemeClr val="bg1"/>
                </a:solidFill>
                <a:latin typeface="+mj-lt"/>
                <a:ea typeface="+mn-lt"/>
                <a:cs typeface="Arial"/>
              </a:rPr>
              <a:t>África, </a:t>
            </a:r>
            <a:r>
              <a:rPr lang="en-US" sz="2000" b="1">
                <a:solidFill>
                  <a:schemeClr val="bg1"/>
                </a:solidFill>
                <a:latin typeface="+mj-lt"/>
                <a:ea typeface="+mn-lt"/>
                <a:cs typeface="+mn-lt"/>
              </a:rPr>
              <a:t>Las Palmas de Gran Canarias</a:t>
            </a:r>
          </a:p>
        </p:txBody>
      </p:sp>
    </p:spTree>
    <p:extLst>
      <p:ext uri="{BB962C8B-B14F-4D97-AF65-F5344CB8AC3E}">
        <p14:creationId xmlns:p14="http://schemas.microsoft.com/office/powerpoint/2010/main" val="185426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F27C35-1250-C872-8854-9698A5C637CB}"/>
              </a:ext>
            </a:extLst>
          </p:cNvPr>
          <p:cNvPicPr>
            <a:picLocks noGrp="1" noChangeAspect="1"/>
          </p:cNvPicPr>
          <p:nvPr>
            <p:ph idx="1"/>
          </p:nvPr>
        </p:nvPicPr>
        <p:blipFill>
          <a:blip r:embed="rId3"/>
          <a:stretch>
            <a:fillRect/>
          </a:stretch>
        </p:blipFill>
        <p:spPr>
          <a:xfrm>
            <a:off x="140269" y="1442470"/>
            <a:ext cx="8207196" cy="5101206"/>
          </a:xfrm>
          <a:prstGeom prst="rect">
            <a:avLst/>
          </a:prstGeom>
        </p:spPr>
      </p:pic>
      <p:sp>
        <p:nvSpPr>
          <p:cNvPr id="3" name="Title 2">
            <a:extLst>
              <a:ext uri="{FF2B5EF4-FFF2-40B4-BE49-F238E27FC236}">
                <a16:creationId xmlns:a16="http://schemas.microsoft.com/office/drawing/2014/main" id="{029D30E6-FD60-0F7B-5E7D-59D737CB8CA1}"/>
              </a:ext>
            </a:extLst>
          </p:cNvPr>
          <p:cNvSpPr>
            <a:spLocks noGrp="1"/>
          </p:cNvSpPr>
          <p:nvPr>
            <p:ph type="title"/>
          </p:nvPr>
        </p:nvSpPr>
        <p:spPr/>
        <p:txBody>
          <a:bodyPr/>
          <a:lstStyle/>
          <a:p>
            <a:r>
              <a:rPr lang="en-US" sz="2800" b="1"/>
              <a:t>The continent faces an annual average </a:t>
            </a:r>
            <a:r>
              <a:rPr lang="en-US" sz="2800" b="1">
                <a:solidFill>
                  <a:schemeClr val="accent6">
                    <a:lumMod val="75000"/>
                  </a:schemeClr>
                </a:solidFill>
              </a:rPr>
              <a:t>education financing gap of about USD 77 billion until 2030 </a:t>
            </a:r>
          </a:p>
        </p:txBody>
      </p:sp>
      <p:sp>
        <p:nvSpPr>
          <p:cNvPr id="6" name="TextBox 5">
            <a:extLst>
              <a:ext uri="{FF2B5EF4-FFF2-40B4-BE49-F238E27FC236}">
                <a16:creationId xmlns:a16="http://schemas.microsoft.com/office/drawing/2014/main" id="{602B7866-C9BD-B494-0A79-91DB72A3DDBD}"/>
              </a:ext>
            </a:extLst>
          </p:cNvPr>
          <p:cNvSpPr txBox="1"/>
          <p:nvPr/>
        </p:nvSpPr>
        <p:spPr>
          <a:xfrm>
            <a:off x="8323411" y="1721438"/>
            <a:ext cx="3728320"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2400" dirty="0">
                <a:effectLst/>
                <a:latin typeface="Calibri"/>
                <a:ea typeface="Arial" panose="020B0604020202020204" pitchFamily="34" charset="0"/>
                <a:cs typeface="Calibri"/>
              </a:rPr>
              <a:t>On average, in 2021, </a:t>
            </a:r>
            <a:r>
              <a:rPr lang="en-GB" sz="2400" b="1" dirty="0">
                <a:effectLst/>
                <a:latin typeface="Calibri"/>
                <a:ea typeface="Arial" panose="020B0604020202020204" pitchFamily="34" charset="0"/>
                <a:cs typeface="Calibri"/>
              </a:rPr>
              <a:t>African governments spent </a:t>
            </a:r>
            <a:r>
              <a:rPr lang="en-GB" sz="2400" b="1" dirty="0">
                <a:solidFill>
                  <a:schemeClr val="accent6">
                    <a:lumMod val="75000"/>
                  </a:schemeClr>
                </a:solidFill>
                <a:effectLst/>
                <a:latin typeface="Calibri"/>
                <a:ea typeface="Arial" panose="020B0604020202020204" pitchFamily="34" charset="0"/>
                <a:cs typeface="Calibri"/>
              </a:rPr>
              <a:t>3.7% of GDP </a:t>
            </a:r>
            <a:r>
              <a:rPr lang="en-GB" sz="2400" b="1" dirty="0">
                <a:effectLst/>
                <a:latin typeface="Calibri"/>
                <a:ea typeface="Arial" panose="020B0604020202020204" pitchFamily="34" charset="0"/>
                <a:cs typeface="Calibri"/>
              </a:rPr>
              <a:t>on education</a:t>
            </a:r>
            <a:r>
              <a:rPr lang="en-GB" sz="2400" dirty="0">
                <a:effectLst/>
                <a:latin typeface="Calibri"/>
                <a:ea typeface="Arial" panose="020B0604020202020204" pitchFamily="34" charset="0"/>
                <a:cs typeface="Calibri"/>
              </a:rPr>
              <a:t>, around </a:t>
            </a:r>
            <a:r>
              <a:rPr lang="en-GB" sz="2400" b="1" dirty="0">
                <a:solidFill>
                  <a:schemeClr val="accent6">
                    <a:lumMod val="75000"/>
                  </a:schemeClr>
                </a:solidFill>
                <a:effectLst/>
                <a:latin typeface="Calibri"/>
                <a:ea typeface="Arial" panose="020B0604020202020204" pitchFamily="34" charset="0"/>
                <a:cs typeface="Calibri"/>
              </a:rPr>
              <a:t>14.5% of public expenditure</a:t>
            </a:r>
            <a:endParaRPr lang="en-GB" sz="2400" dirty="0">
              <a:solidFill>
                <a:schemeClr val="accent6">
                  <a:lumMod val="75000"/>
                </a:schemeClr>
              </a:solidFill>
              <a:effectLst/>
              <a:latin typeface="Calibri"/>
              <a:ea typeface="Arial" panose="020B0604020202020204" pitchFamily="34" charset="0"/>
              <a:cs typeface="Calibri"/>
            </a:endParaRPr>
          </a:p>
          <a:p>
            <a:pPr marL="285750" indent="-285750">
              <a:buFont typeface="Arial" panose="020B0604020202020204" pitchFamily="34" charset="0"/>
              <a:buChar char="•"/>
            </a:pPr>
            <a:r>
              <a:rPr lang="en-GB" sz="2400" b="1" dirty="0">
                <a:solidFill>
                  <a:schemeClr val="accent6">
                    <a:lumMod val="75000"/>
                  </a:schemeClr>
                </a:solidFill>
                <a:latin typeface="Calibri"/>
                <a:cs typeface="Calibri"/>
              </a:rPr>
              <a:t>16 out of 42 African countries </a:t>
            </a:r>
            <a:r>
              <a:rPr lang="en-GB" sz="2400" dirty="0">
                <a:effectLst/>
                <a:latin typeface="Calibri"/>
                <a:ea typeface="Arial" panose="020B0604020202020204" pitchFamily="34" charset="0"/>
                <a:cs typeface="Calibri"/>
              </a:rPr>
              <a:t>with data </a:t>
            </a:r>
            <a:r>
              <a:rPr lang="en-GB" sz="2400" b="1" dirty="0">
                <a:effectLst/>
                <a:latin typeface="Calibri"/>
                <a:ea typeface="Arial" panose="020B0604020202020204" pitchFamily="34" charset="0"/>
                <a:cs typeface="Calibri"/>
              </a:rPr>
              <a:t>did not meet either UNESCO benchmark</a:t>
            </a:r>
          </a:p>
          <a:p>
            <a:pPr marL="285750" indent="-285750">
              <a:buFont typeface="Arial" panose="020B0604020202020204" pitchFamily="34" charset="0"/>
              <a:buChar char="•"/>
            </a:pPr>
            <a:r>
              <a:rPr lang="en-GB" sz="2400" b="1" dirty="0">
                <a:latin typeface="Calibri"/>
                <a:ea typeface="Arial" panose="020B0604020202020204" pitchFamily="34" charset="0"/>
                <a:cs typeface="Calibri"/>
              </a:rPr>
              <a:t>Africa average </a:t>
            </a:r>
            <a:r>
              <a:rPr lang="en-GB" sz="2400" b="1" dirty="0">
                <a:solidFill>
                  <a:schemeClr val="accent6">
                    <a:lumMod val="75000"/>
                  </a:schemeClr>
                </a:solidFill>
                <a:latin typeface="Calibri"/>
                <a:cs typeface="Calibri"/>
              </a:rPr>
              <a:t>Tax/GDP ratio 15.6% </a:t>
            </a:r>
            <a:r>
              <a:rPr lang="en-GB" sz="2400" b="1" dirty="0">
                <a:latin typeface="Calibri"/>
                <a:ea typeface="Arial" panose="020B0604020202020204" pitchFamily="34" charset="0"/>
                <a:cs typeface="Calibri"/>
              </a:rPr>
              <a:t>(LAC 21.7, OECD 34.1)</a:t>
            </a:r>
            <a:endParaRPr lang="en-GB" sz="2400" dirty="0">
              <a:effectLst/>
              <a:latin typeface="Calibri"/>
              <a:ea typeface="Arial" panose="020B0604020202020204" pitchFamily="34" charset="0"/>
              <a:cs typeface="Calibri"/>
            </a:endParaRPr>
          </a:p>
        </p:txBody>
      </p:sp>
      <p:sp>
        <p:nvSpPr>
          <p:cNvPr id="5" name="TextBox 4">
            <a:extLst>
              <a:ext uri="{FF2B5EF4-FFF2-40B4-BE49-F238E27FC236}">
                <a16:creationId xmlns:a16="http://schemas.microsoft.com/office/drawing/2014/main" id="{F3333C89-0C52-C345-5D3C-40B2FE2FC439}"/>
              </a:ext>
            </a:extLst>
          </p:cNvPr>
          <p:cNvSpPr txBox="1"/>
          <p:nvPr/>
        </p:nvSpPr>
        <p:spPr>
          <a:xfrm>
            <a:off x="-419101" y="6591301"/>
            <a:ext cx="10804125" cy="276999"/>
          </a:xfrm>
          <a:prstGeom prst="rect">
            <a:avLst/>
          </a:prstGeom>
          <a:noFill/>
        </p:spPr>
        <p:txBody>
          <a:bodyPr wrap="square">
            <a:spAutoFit/>
          </a:bodyPr>
          <a:lstStyle/>
          <a:p>
            <a:pPr marL="431800" marR="431800" algn="just">
              <a:spcBef>
                <a:spcPts val="600"/>
              </a:spcBef>
              <a:spcAft>
                <a:spcPts val="600"/>
              </a:spcAft>
            </a:pPr>
            <a:r>
              <a:rPr lang="en-GB" sz="1200">
                <a:effectLst/>
                <a:latin typeface="Arial Narrow" panose="020B0606020202030204" pitchFamily="34" charset="0"/>
                <a:ea typeface="Arial" panose="020B0604020202020204" pitchFamily="34" charset="0"/>
                <a:cs typeface="Arial" panose="020B0604020202020204" pitchFamily="34" charset="0"/>
              </a:rPr>
              <a:t>Source : </a:t>
            </a:r>
            <a:r>
              <a:rPr lang="en-GB" sz="1200">
                <a:latin typeface="Arial Narrow" panose="020B0606020202030204" pitchFamily="34" charset="0"/>
                <a:cs typeface="Arial" panose="020B0604020202020204" pitchFamily="34" charset="0"/>
              </a:rPr>
              <a:t>Authors’ calculations based on UNESCO Institute </a:t>
            </a:r>
            <a:r>
              <a:rPr lang="en-GB" sz="1200">
                <a:effectLst/>
                <a:latin typeface="Arial Narrow" panose="020B0606020202030204" pitchFamily="34" charset="0"/>
                <a:ea typeface="Arial" panose="020B0604020202020204" pitchFamily="34" charset="0"/>
                <a:cs typeface="Arial" panose="020B0604020202020204" pitchFamily="34" charset="0"/>
              </a:rPr>
              <a:t>for Statistics </a:t>
            </a:r>
            <a:r>
              <a:rPr lang="en-GB" sz="1200">
                <a:latin typeface="Arial Narrow" panose="020B0606020202030204" pitchFamily="34" charset="0"/>
                <a:cs typeface="Arial" panose="020B0604020202020204" pitchFamily="34" charset="0"/>
              </a:rPr>
              <a:t>(2023) </a:t>
            </a:r>
            <a:r>
              <a:rPr lang="en-GB" sz="1200">
                <a:effectLst/>
                <a:latin typeface="Arial Narrow" panose="020B0606020202030204" pitchFamily="34" charset="0"/>
                <a:ea typeface="Arial" panose="020B0604020202020204" pitchFamily="34" charset="0"/>
                <a:cs typeface="Arial" panose="020B0604020202020204" pitchFamily="34" charset="0"/>
              </a:rPr>
              <a:t>, UIS </a:t>
            </a:r>
            <a:r>
              <a:rPr lang="en-GB" sz="1200">
                <a:latin typeface="Arial Narrow" panose="020B0606020202030204" pitchFamily="34" charset="0"/>
                <a:ea typeface="Arial" panose="020B0604020202020204" pitchFamily="34" charset="0"/>
                <a:cs typeface="Arial" panose="020B0604020202020204" pitchFamily="34" charset="0"/>
              </a:rPr>
              <a:t>Stat (database)</a:t>
            </a:r>
            <a:endParaRPr lang="en-GB" sz="1200">
              <a:effectLst/>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68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a:spLocks noGrp="1"/>
          </p:cNvSpPr>
          <p:nvPr>
            <p:ph type="title"/>
          </p:nvPr>
        </p:nvSpPr>
        <p:spPr>
          <a:xfrm>
            <a:off x="1319362" y="213385"/>
            <a:ext cx="10739278" cy="1022400"/>
          </a:xfrm>
        </p:spPr>
        <p:txBody>
          <a:bodyPr/>
          <a:lstStyle/>
          <a:p>
            <a:pPr>
              <a:lnSpc>
                <a:spcPct val="107000"/>
              </a:lnSpc>
              <a:spcBef>
                <a:spcPts val="200"/>
              </a:spcBef>
              <a:spcAft>
                <a:spcPts val="0"/>
              </a:spcAft>
            </a:pPr>
            <a:r>
              <a:rPr lang="en-US" sz="2800" b="1" dirty="0">
                <a:solidFill>
                  <a:schemeClr val="accent6">
                    <a:lumMod val="75000"/>
                  </a:schemeClr>
                </a:solidFill>
                <a:latin typeface="Arial Narrow" panose="020B0606020202030204" pitchFamily="34" charset="0"/>
                <a:ea typeface="+mn-ea"/>
                <a:cs typeface="+mn-cs"/>
              </a:rPr>
              <a:t>High GDP growth</a:t>
            </a:r>
            <a:r>
              <a:rPr lang="en-US" sz="2800" b="1" dirty="0">
                <a:latin typeface="Arial Narrow" panose="020B0606020202030204" pitchFamily="34" charset="0"/>
                <a:ea typeface="+mn-ea"/>
                <a:cs typeface="+mn-cs"/>
              </a:rPr>
              <a:t> has not enabled Africa to catch up with the </a:t>
            </a:r>
            <a:r>
              <a:rPr lang="en-US" sz="2800" b="1" dirty="0">
                <a:solidFill>
                  <a:schemeClr val="accent6">
                    <a:lumMod val="75000"/>
                  </a:schemeClr>
                </a:solidFill>
                <a:latin typeface="Arial Narrow" panose="020B0606020202030204" pitchFamily="34" charset="0"/>
                <a:ea typeface="+mn-ea"/>
                <a:cs typeface="+mn-cs"/>
              </a:rPr>
              <a:t>global productivity frontier</a:t>
            </a:r>
            <a:endParaRPr lang="en-GB" b="1" dirty="0">
              <a:solidFill>
                <a:schemeClr val="accent6">
                  <a:lumMod val="75000"/>
                </a:schemeClr>
              </a:solidFill>
              <a:latin typeface="Arial Narrow" panose="020B0606020202030204" pitchFamily="34" charset="0"/>
            </a:endParaRPr>
          </a:p>
        </p:txBody>
      </p:sp>
      <p:graphicFrame>
        <p:nvGraphicFramePr>
          <p:cNvPr id="10" name="Chart 9">
            <a:extLst>
              <a:ext uri="{FF2B5EF4-FFF2-40B4-BE49-F238E27FC236}">
                <a16:creationId xmlns:a16="http://schemas.microsoft.com/office/drawing/2014/main" id="{09378BCB-2CD7-48BE-8D2B-BE819814909C}"/>
              </a:ext>
            </a:extLst>
          </p:cNvPr>
          <p:cNvGraphicFramePr>
            <a:graphicFrameLocks/>
          </p:cNvGraphicFramePr>
          <p:nvPr/>
        </p:nvGraphicFramePr>
        <p:xfrm>
          <a:off x="1485899" y="4037104"/>
          <a:ext cx="9220201" cy="211287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47799F1-005C-0FAA-14C3-6DE703855E7E}"/>
              </a:ext>
            </a:extLst>
          </p:cNvPr>
          <p:cNvSpPr txBox="1"/>
          <p:nvPr/>
        </p:nvSpPr>
        <p:spPr>
          <a:xfrm>
            <a:off x="0" y="6581001"/>
            <a:ext cx="9626885" cy="276999"/>
          </a:xfrm>
          <a:prstGeom prst="rect">
            <a:avLst/>
          </a:prstGeom>
          <a:noFill/>
        </p:spPr>
        <p:txBody>
          <a:bodyPr wrap="square" rtlCol="0">
            <a:spAutoFit/>
          </a:bodyPr>
          <a:lstStyle/>
          <a:p>
            <a:r>
              <a:rPr lang="fr-FR" sz="1200" dirty="0">
                <a:latin typeface="Arial Narrow" panose="020B0606020202030204" pitchFamily="34" charset="0"/>
              </a:rPr>
              <a:t>Source:</a:t>
            </a:r>
            <a:r>
              <a:rPr lang="en-GB" sz="1200" dirty="0">
                <a:effectLst/>
                <a:latin typeface="Arial Narrow" panose="020B0606020202030204" pitchFamily="34" charset="0"/>
                <a:ea typeface="Calibri" panose="020F0502020204030204" pitchFamily="34" charset="0"/>
                <a:cs typeface="Arial" panose="020B0604020202020204" pitchFamily="34" charset="0"/>
              </a:rPr>
              <a:t> Authors’ calculation based on</a:t>
            </a:r>
            <a:r>
              <a:rPr lang="fr-FR" sz="1200" dirty="0">
                <a:latin typeface="Arial Narrow" panose="020B0606020202030204" pitchFamily="34" charset="0"/>
              </a:rPr>
              <a:t> ILOSTAT </a:t>
            </a:r>
            <a:r>
              <a:rPr lang="fr-FR" sz="1200" dirty="0" err="1">
                <a:latin typeface="Arial Narrow" panose="020B0606020202030204" pitchFamily="34" charset="0"/>
              </a:rPr>
              <a:t>productivity</a:t>
            </a:r>
            <a:r>
              <a:rPr lang="fr-FR" sz="1200" dirty="0">
                <a:latin typeface="Arial Narrow" panose="020B0606020202030204" pitchFamily="34" charset="0"/>
              </a:rPr>
              <a:t> </a:t>
            </a:r>
            <a:r>
              <a:rPr lang="fr-FR" sz="1200" dirty="0" err="1">
                <a:latin typeface="Arial Narrow" panose="020B0606020202030204" pitchFamily="34" charset="0"/>
              </a:rPr>
              <a:t>statistics</a:t>
            </a:r>
            <a:r>
              <a:rPr lang="fr-FR" sz="1200" dirty="0">
                <a:latin typeface="Arial Narrow" panose="020B0606020202030204" pitchFamily="34" charset="0"/>
              </a:rPr>
              <a:t> (2024)</a:t>
            </a:r>
            <a:endParaRPr lang="en-GB" sz="1200" dirty="0">
              <a:latin typeface="Arial Narrow" panose="020B0606020202030204" pitchFamily="34" charset="0"/>
            </a:endParaRPr>
          </a:p>
        </p:txBody>
      </p:sp>
      <p:graphicFrame>
        <p:nvGraphicFramePr>
          <p:cNvPr id="2" name="Chart 1">
            <a:extLst>
              <a:ext uri="{FF2B5EF4-FFF2-40B4-BE49-F238E27FC236}">
                <a16:creationId xmlns:a16="http://schemas.microsoft.com/office/drawing/2014/main" id="{96C299EA-53A0-0971-A216-F6F1215AFDF1}"/>
              </a:ext>
            </a:extLst>
          </p:cNvPr>
          <p:cNvGraphicFramePr>
            <a:graphicFrameLocks/>
          </p:cNvGraphicFramePr>
          <p:nvPr/>
        </p:nvGraphicFramePr>
        <p:xfrm>
          <a:off x="1319363" y="1388021"/>
          <a:ext cx="9386738" cy="2577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0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1588C0-CA2A-3D19-C203-3C9EC4C182C7}"/>
              </a:ext>
            </a:extLst>
          </p:cNvPr>
          <p:cNvSpPr>
            <a:spLocks noGrp="1"/>
          </p:cNvSpPr>
          <p:nvPr>
            <p:ph type="title"/>
          </p:nvPr>
        </p:nvSpPr>
        <p:spPr>
          <a:xfrm>
            <a:off x="1440000" y="237600"/>
            <a:ext cx="9786800" cy="1022400"/>
          </a:xfrm>
        </p:spPr>
        <p:txBody>
          <a:bodyPr/>
          <a:lstStyle/>
          <a:p>
            <a:r>
              <a:rPr lang="de-DE" sz="2800" b="1">
                <a:solidFill>
                  <a:schemeClr val="accent6">
                    <a:lumMod val="75000"/>
                  </a:schemeClr>
                </a:solidFill>
              </a:rPr>
              <a:t>Job </a:t>
            </a:r>
            <a:r>
              <a:rPr lang="de-DE" sz="2800" b="1" err="1">
                <a:solidFill>
                  <a:schemeClr val="accent6">
                    <a:lumMod val="75000"/>
                  </a:schemeClr>
                </a:solidFill>
              </a:rPr>
              <a:t>creation</a:t>
            </a:r>
            <a:r>
              <a:rPr lang="de-DE" sz="2800" b="1">
                <a:solidFill>
                  <a:schemeClr val="accent6">
                    <a:lumMod val="75000"/>
                  </a:schemeClr>
                </a:solidFill>
              </a:rPr>
              <a:t> </a:t>
            </a:r>
            <a:r>
              <a:rPr lang="de-DE" sz="2800" b="1" err="1"/>
              <a:t>has</a:t>
            </a:r>
            <a:r>
              <a:rPr lang="de-DE" sz="2800" b="1"/>
              <a:t> </a:t>
            </a:r>
            <a:r>
              <a:rPr lang="de-DE" sz="2800" b="1" err="1"/>
              <a:t>happened</a:t>
            </a:r>
            <a:r>
              <a:rPr lang="de-DE" sz="2800" b="1"/>
              <a:t> in </a:t>
            </a:r>
            <a:r>
              <a:rPr lang="de-DE" sz="2800" b="1" err="1">
                <a:solidFill>
                  <a:schemeClr val="accent6">
                    <a:lumMod val="75000"/>
                  </a:schemeClr>
                </a:solidFill>
              </a:rPr>
              <a:t>sectors</a:t>
            </a:r>
            <a:r>
              <a:rPr lang="de-DE" sz="2800" b="1">
                <a:solidFill>
                  <a:schemeClr val="accent6">
                    <a:lumMod val="75000"/>
                  </a:schemeClr>
                </a:solidFill>
              </a:rPr>
              <a:t> </a:t>
            </a:r>
            <a:r>
              <a:rPr lang="de-DE" sz="2800" b="1" err="1">
                <a:solidFill>
                  <a:schemeClr val="accent6">
                    <a:lumMod val="75000"/>
                  </a:schemeClr>
                </a:solidFill>
              </a:rPr>
              <a:t>with</a:t>
            </a:r>
            <a:r>
              <a:rPr lang="de-DE" sz="2800" b="1">
                <a:solidFill>
                  <a:schemeClr val="accent6">
                    <a:lumMod val="75000"/>
                  </a:schemeClr>
                </a:solidFill>
              </a:rPr>
              <a:t> </a:t>
            </a:r>
            <a:r>
              <a:rPr lang="de-DE" sz="2800" b="1" err="1">
                <a:solidFill>
                  <a:schemeClr val="accent6">
                    <a:lumMod val="75000"/>
                  </a:schemeClr>
                </a:solidFill>
              </a:rPr>
              <a:t>low</a:t>
            </a:r>
            <a:r>
              <a:rPr lang="de-DE" sz="2800" b="1">
                <a:solidFill>
                  <a:schemeClr val="accent6">
                    <a:lumMod val="75000"/>
                  </a:schemeClr>
                </a:solidFill>
              </a:rPr>
              <a:t> </a:t>
            </a:r>
            <a:r>
              <a:rPr lang="de-DE" sz="2800" b="1" err="1">
                <a:solidFill>
                  <a:schemeClr val="accent6">
                    <a:lumMod val="75000"/>
                  </a:schemeClr>
                </a:solidFill>
              </a:rPr>
              <a:t>productivity</a:t>
            </a:r>
            <a:r>
              <a:rPr lang="de-DE" sz="2800" b="1">
                <a:solidFill>
                  <a:schemeClr val="accent6">
                    <a:lumMod val="75000"/>
                  </a:schemeClr>
                </a:solidFill>
              </a:rPr>
              <a:t>, high </a:t>
            </a:r>
            <a:r>
              <a:rPr lang="de-DE" sz="2800" b="1" err="1">
                <a:solidFill>
                  <a:schemeClr val="accent6">
                    <a:lumMod val="75000"/>
                  </a:schemeClr>
                </a:solidFill>
              </a:rPr>
              <a:t>vulnerability</a:t>
            </a:r>
            <a:r>
              <a:rPr lang="de-DE" sz="2800" b="1">
                <a:solidFill>
                  <a:schemeClr val="accent6">
                    <a:lumMod val="75000"/>
                  </a:schemeClr>
                </a:solidFill>
              </a:rPr>
              <a:t> and </a:t>
            </a:r>
            <a:r>
              <a:rPr lang="de-DE" sz="2800" b="1" err="1">
                <a:solidFill>
                  <a:schemeClr val="accent6">
                    <a:lumMod val="75000"/>
                  </a:schemeClr>
                </a:solidFill>
              </a:rPr>
              <a:t>low</a:t>
            </a:r>
            <a:r>
              <a:rPr lang="de-DE" sz="2800" b="1">
                <a:solidFill>
                  <a:schemeClr val="accent6">
                    <a:lumMod val="75000"/>
                  </a:schemeClr>
                </a:solidFill>
              </a:rPr>
              <a:t> </a:t>
            </a:r>
            <a:r>
              <a:rPr lang="de-DE" sz="2800" b="1" err="1">
                <a:solidFill>
                  <a:schemeClr val="accent6">
                    <a:lumMod val="75000"/>
                  </a:schemeClr>
                </a:solidFill>
              </a:rPr>
              <a:t>skills</a:t>
            </a:r>
            <a:endParaRPr lang="de-DE" sz="2800" b="1" err="1">
              <a:solidFill>
                <a:schemeClr val="accent6">
                  <a:lumMod val="75000"/>
                </a:schemeClr>
              </a:solidFill>
              <a:cs typeface="Arial"/>
            </a:endParaRPr>
          </a:p>
        </p:txBody>
      </p:sp>
      <p:sp>
        <p:nvSpPr>
          <p:cNvPr id="11" name="TextBox 10">
            <a:extLst>
              <a:ext uri="{FF2B5EF4-FFF2-40B4-BE49-F238E27FC236}">
                <a16:creationId xmlns:a16="http://schemas.microsoft.com/office/drawing/2014/main" id="{583AD0F8-6D44-7B43-AF54-DC8C65E95D7F}"/>
              </a:ext>
            </a:extLst>
          </p:cNvPr>
          <p:cNvSpPr txBox="1"/>
          <p:nvPr/>
        </p:nvSpPr>
        <p:spPr>
          <a:xfrm>
            <a:off x="361950" y="1352200"/>
            <a:ext cx="11468100" cy="369332"/>
          </a:xfrm>
          <a:prstGeom prst="rect">
            <a:avLst/>
          </a:prstGeom>
          <a:noFill/>
        </p:spPr>
        <p:txBody>
          <a:bodyPr wrap="square">
            <a:spAutoFit/>
          </a:bodyPr>
          <a:lstStyle/>
          <a:p>
            <a:r>
              <a:rPr lang="de-DE">
                <a:latin typeface="+mj-lt"/>
              </a:rPr>
              <a:t>Over </a:t>
            </a:r>
            <a:r>
              <a:rPr lang="de-DE" b="1">
                <a:solidFill>
                  <a:schemeClr val="accent6">
                    <a:lumMod val="75000"/>
                  </a:schemeClr>
                </a:solidFill>
                <a:latin typeface="+mj-lt"/>
              </a:rPr>
              <a:t>80%</a:t>
            </a:r>
            <a:r>
              <a:rPr lang="de-DE">
                <a:solidFill>
                  <a:schemeClr val="accent6">
                    <a:lumMod val="75000"/>
                  </a:schemeClr>
                </a:solidFill>
                <a:latin typeface="+mj-lt"/>
              </a:rPr>
              <a:t> </a:t>
            </a:r>
            <a:r>
              <a:rPr lang="de-DE">
                <a:latin typeface="+mj-lt"/>
              </a:rPr>
              <a:t>of African youth in school </a:t>
            </a:r>
            <a:r>
              <a:rPr lang="de-DE" b="1">
                <a:solidFill>
                  <a:schemeClr val="accent6">
                    <a:lumMod val="75000"/>
                  </a:schemeClr>
                </a:solidFill>
                <a:latin typeface="+mj-lt"/>
              </a:rPr>
              <a:t>aspire to work in high‑skilled occupations</a:t>
            </a:r>
            <a:r>
              <a:rPr lang="de-DE">
                <a:latin typeface="+mj-lt"/>
              </a:rPr>
              <a:t>, but </a:t>
            </a:r>
            <a:r>
              <a:rPr lang="de-DE" b="1">
                <a:solidFill>
                  <a:schemeClr val="accent6">
                    <a:lumMod val="75000"/>
                  </a:schemeClr>
                </a:solidFill>
                <a:latin typeface="+mj-lt"/>
              </a:rPr>
              <a:t>only 8% find</a:t>
            </a:r>
            <a:r>
              <a:rPr lang="de-DE" b="1">
                <a:solidFill>
                  <a:srgbClr val="F9B073"/>
                </a:solidFill>
                <a:latin typeface="+mj-lt"/>
              </a:rPr>
              <a:t> </a:t>
            </a:r>
            <a:r>
              <a:rPr lang="de-DE">
                <a:latin typeface="+mj-lt"/>
              </a:rPr>
              <a:t>such jobs.</a:t>
            </a:r>
          </a:p>
        </p:txBody>
      </p:sp>
      <p:sp>
        <p:nvSpPr>
          <p:cNvPr id="8" name="TextBox 7">
            <a:extLst>
              <a:ext uri="{FF2B5EF4-FFF2-40B4-BE49-F238E27FC236}">
                <a16:creationId xmlns:a16="http://schemas.microsoft.com/office/drawing/2014/main" id="{B6408E79-B54F-4E06-A6A3-C0C11B977567}"/>
              </a:ext>
            </a:extLst>
          </p:cNvPr>
          <p:cNvSpPr txBox="1"/>
          <p:nvPr/>
        </p:nvSpPr>
        <p:spPr>
          <a:xfrm>
            <a:off x="1292" y="6581001"/>
            <a:ext cx="6094708" cy="276999"/>
          </a:xfrm>
          <a:prstGeom prst="rect">
            <a:avLst/>
          </a:prstGeom>
          <a:noFill/>
        </p:spPr>
        <p:txBody>
          <a:bodyPr wrap="square">
            <a:spAutoFit/>
          </a:bodyPr>
          <a:lstStyle/>
          <a:p>
            <a:r>
              <a:rPr lang="de-DE" sz="1200">
                <a:latin typeface="Arial Narrow" panose="020B0606020202030204" pitchFamily="34" charset="0"/>
              </a:rPr>
              <a:t>Source: Authors’ compilation based on ILOSTAT</a:t>
            </a:r>
          </a:p>
        </p:txBody>
      </p:sp>
      <p:graphicFrame>
        <p:nvGraphicFramePr>
          <p:cNvPr id="4" name="Chart 3">
            <a:extLst>
              <a:ext uri="{FF2B5EF4-FFF2-40B4-BE49-F238E27FC236}">
                <a16:creationId xmlns:a16="http://schemas.microsoft.com/office/drawing/2014/main" id="{9FA2075F-22B3-40C3-9B9E-515C81773815}"/>
              </a:ext>
            </a:extLst>
          </p:cNvPr>
          <p:cNvGraphicFramePr>
            <a:graphicFrameLocks/>
          </p:cNvGraphicFramePr>
          <p:nvPr/>
        </p:nvGraphicFramePr>
        <p:xfrm>
          <a:off x="533400" y="1813732"/>
          <a:ext cx="10763250" cy="5044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685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1D962-452B-1D84-6AB3-B677ACF9222F}"/>
              </a:ext>
            </a:extLst>
          </p:cNvPr>
          <p:cNvSpPr>
            <a:spLocks noGrp="1"/>
          </p:cNvSpPr>
          <p:nvPr>
            <p:ph type="title"/>
          </p:nvPr>
        </p:nvSpPr>
        <p:spPr>
          <a:xfrm>
            <a:off x="1440000" y="237600"/>
            <a:ext cx="10253474" cy="1022400"/>
          </a:xfrm>
        </p:spPr>
        <p:txBody>
          <a:bodyPr/>
          <a:lstStyle/>
          <a:p>
            <a:r>
              <a:rPr lang="en-US" sz="2800" b="1">
                <a:solidFill>
                  <a:schemeClr val="accent6">
                    <a:lumMod val="75000"/>
                  </a:schemeClr>
                </a:solidFill>
              </a:rPr>
              <a:t>Informal/formal, gender </a:t>
            </a:r>
            <a:r>
              <a:rPr lang="en-US" sz="2800" b="1" i="0">
                <a:solidFill>
                  <a:schemeClr val="accent6">
                    <a:lumMod val="75000"/>
                  </a:schemeClr>
                </a:solidFill>
                <a:effectLst/>
                <a:latin typeface="+mj-lt"/>
              </a:rPr>
              <a:t>and </a:t>
            </a:r>
            <a:r>
              <a:rPr lang="en-US" sz="2800" b="1">
                <a:solidFill>
                  <a:schemeClr val="accent6">
                    <a:lumMod val="75000"/>
                  </a:schemeClr>
                </a:solidFill>
              </a:rPr>
              <a:t>rural-urban </a:t>
            </a:r>
            <a:r>
              <a:rPr lang="en-US" sz="2800" b="1" err="1">
                <a:solidFill>
                  <a:schemeClr val="accent6">
                    <a:lumMod val="75000"/>
                  </a:schemeClr>
                </a:solidFill>
              </a:rPr>
              <a:t>labour</a:t>
            </a:r>
            <a:r>
              <a:rPr lang="en-US" sz="2800" b="1">
                <a:solidFill>
                  <a:schemeClr val="accent6">
                    <a:lumMod val="75000"/>
                  </a:schemeClr>
                </a:solidFill>
              </a:rPr>
              <a:t> market divides </a:t>
            </a:r>
            <a:r>
              <a:rPr lang="en-US" sz="2800" b="1"/>
              <a:t>compound skill gaps, contributing to inequalities</a:t>
            </a:r>
            <a:endParaRPr lang="en-GB" sz="2800" b="1"/>
          </a:p>
        </p:txBody>
      </p:sp>
      <p:sp>
        <p:nvSpPr>
          <p:cNvPr id="4" name="TextBox 3">
            <a:extLst>
              <a:ext uri="{FF2B5EF4-FFF2-40B4-BE49-F238E27FC236}">
                <a16:creationId xmlns:a16="http://schemas.microsoft.com/office/drawing/2014/main" id="{47755D6E-3A29-BCE5-E97D-81FBA940A8F5}"/>
              </a:ext>
            </a:extLst>
          </p:cNvPr>
          <p:cNvSpPr txBox="1"/>
          <p:nvPr/>
        </p:nvSpPr>
        <p:spPr>
          <a:xfrm>
            <a:off x="32379" y="6574225"/>
            <a:ext cx="11114267" cy="276999"/>
          </a:xfrm>
          <a:prstGeom prst="rect">
            <a:avLst/>
          </a:prstGeom>
          <a:noFill/>
        </p:spPr>
        <p:txBody>
          <a:bodyPr wrap="square" rtlCol="0">
            <a:spAutoFit/>
          </a:bodyPr>
          <a:lstStyle/>
          <a:p>
            <a:r>
              <a:rPr lang="fr-FR" sz="1200">
                <a:latin typeface="Arial Narrow" panose="020B0606020202030204" pitchFamily="34" charset="0"/>
              </a:rPr>
              <a:t>Source: </a:t>
            </a:r>
            <a:r>
              <a:rPr lang="en-GB" sz="1200" b="0">
                <a:effectLst/>
                <a:latin typeface="Arial Narrow" panose="020B0606020202030204" pitchFamily="34" charset="0"/>
              </a:rPr>
              <a:t>Authors’ calculations based on UNESCO (2023), World Inequality Database on Education and USAID (2023), DHS Program datasets</a:t>
            </a:r>
            <a:r>
              <a:rPr lang="en-US" sz="1200">
                <a:latin typeface="Arial Narrow" panose="020B0606020202030204" pitchFamily="34" charset="0"/>
              </a:rPr>
              <a:t>.</a:t>
            </a:r>
            <a:endParaRPr lang="en-GB" sz="1200">
              <a:latin typeface="Arial Narrow" panose="020B0606020202030204" pitchFamily="34" charset="0"/>
            </a:endParaRPr>
          </a:p>
        </p:txBody>
      </p:sp>
      <p:sp>
        <p:nvSpPr>
          <p:cNvPr id="8" name="TextBox 7">
            <a:extLst>
              <a:ext uri="{FF2B5EF4-FFF2-40B4-BE49-F238E27FC236}">
                <a16:creationId xmlns:a16="http://schemas.microsoft.com/office/drawing/2014/main" id="{32EEB552-74D6-66EA-629E-EC5DD4F3C338}"/>
              </a:ext>
            </a:extLst>
          </p:cNvPr>
          <p:cNvSpPr txBox="1"/>
          <p:nvPr/>
        </p:nvSpPr>
        <p:spPr>
          <a:xfrm>
            <a:off x="5652456" y="1401657"/>
            <a:ext cx="6188249" cy="50783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1">
                <a:solidFill>
                  <a:srgbClr val="578F83"/>
                </a:solidFill>
                <a:latin typeface="+mj-lt"/>
              </a:rPr>
              <a:t>Informal employment: </a:t>
            </a:r>
            <a:endParaRPr lang="en-US"/>
          </a:p>
          <a:p>
            <a:pPr marL="742950" lvl="1" indent="-285750">
              <a:buFont typeface="Arial" panose="020B0604020202020204" pitchFamily="34" charset="0"/>
              <a:buChar char="•"/>
            </a:pPr>
            <a:r>
              <a:rPr lang="en-US" b="1">
                <a:solidFill>
                  <a:srgbClr val="D93E31"/>
                </a:solidFill>
                <a:latin typeface="+mj-lt"/>
              </a:rPr>
              <a:t>92% in rural areas</a:t>
            </a:r>
            <a:endParaRPr lang="en-US" b="1">
              <a:solidFill>
                <a:srgbClr val="D93E31"/>
              </a:solidFill>
              <a:latin typeface="+mj-lt"/>
              <a:cs typeface="Arial"/>
            </a:endParaRPr>
          </a:p>
          <a:p>
            <a:pPr marL="742950" lvl="1" indent="-285750">
              <a:buFont typeface="Arial" panose="020B0604020202020204" pitchFamily="34" charset="0"/>
              <a:buChar char="•"/>
            </a:pPr>
            <a:r>
              <a:rPr lang="en-US" b="1">
                <a:solidFill>
                  <a:srgbClr val="D93E31"/>
                </a:solidFill>
                <a:latin typeface="+mj-lt"/>
              </a:rPr>
              <a:t>72% in urban areas</a:t>
            </a:r>
            <a:r>
              <a:rPr lang="en-US">
                <a:solidFill>
                  <a:srgbClr val="578F83"/>
                </a:solidFill>
                <a:latin typeface="+mj-lt"/>
              </a:rPr>
              <a:t>.</a:t>
            </a:r>
          </a:p>
          <a:p>
            <a:pPr marL="742950" lvl="1" indent="-285750">
              <a:buFont typeface="Arial" panose="020B0604020202020204" pitchFamily="34" charset="0"/>
              <a:buChar char="•"/>
            </a:pPr>
            <a:endParaRPr lang="en-US">
              <a:solidFill>
                <a:srgbClr val="578F83"/>
              </a:solidFill>
              <a:latin typeface="+mj-lt"/>
              <a:cs typeface="Arial"/>
            </a:endParaRPr>
          </a:p>
          <a:p>
            <a:pPr marL="285750" indent="-285750">
              <a:buFont typeface="Arial" panose="020B0604020202020204" pitchFamily="34" charset="0"/>
              <a:buChar char="•"/>
            </a:pPr>
            <a:r>
              <a:rPr lang="en-US" b="1">
                <a:solidFill>
                  <a:srgbClr val="578F83"/>
                </a:solidFill>
                <a:latin typeface="+mj-lt"/>
              </a:rPr>
              <a:t>Agriculture and services </a:t>
            </a:r>
            <a:r>
              <a:rPr lang="en-US">
                <a:solidFill>
                  <a:srgbClr val="578F83"/>
                </a:solidFill>
                <a:latin typeface="+mj-lt"/>
              </a:rPr>
              <a:t>dominated by </a:t>
            </a:r>
            <a:r>
              <a:rPr lang="en-US" b="1">
                <a:solidFill>
                  <a:srgbClr val="578F83"/>
                </a:solidFill>
                <a:latin typeface="+mj-lt"/>
              </a:rPr>
              <a:t>informality:</a:t>
            </a:r>
            <a:endParaRPr lang="en-US" b="1">
              <a:solidFill>
                <a:srgbClr val="578F83"/>
              </a:solidFill>
              <a:latin typeface="+mj-lt"/>
              <a:cs typeface="Arial"/>
            </a:endParaRPr>
          </a:p>
          <a:p>
            <a:pPr marL="742950" lvl="1" indent="-285750">
              <a:buFont typeface="Arial" panose="020B0604020202020204" pitchFamily="34" charset="0"/>
              <a:buChar char="•"/>
            </a:pPr>
            <a:r>
              <a:rPr lang="en-US" b="1">
                <a:solidFill>
                  <a:srgbClr val="D93E31"/>
                </a:solidFill>
                <a:latin typeface="+mj-lt"/>
              </a:rPr>
              <a:t>57% of rural workers </a:t>
            </a:r>
            <a:r>
              <a:rPr lang="en-US">
                <a:solidFill>
                  <a:srgbClr val="578F83"/>
                </a:solidFill>
                <a:latin typeface="+mj-lt"/>
              </a:rPr>
              <a:t>are in </a:t>
            </a:r>
            <a:r>
              <a:rPr lang="en-US" b="1">
                <a:solidFill>
                  <a:srgbClr val="578F83"/>
                </a:solidFill>
                <a:latin typeface="+mj-lt"/>
              </a:rPr>
              <a:t>informal agriculture</a:t>
            </a:r>
            <a:endParaRPr lang="en-US" b="1">
              <a:solidFill>
                <a:srgbClr val="578F83"/>
              </a:solidFill>
              <a:latin typeface="+mj-lt"/>
              <a:cs typeface="Arial"/>
            </a:endParaRPr>
          </a:p>
          <a:p>
            <a:pPr marL="742950" lvl="1" indent="-285750">
              <a:buFont typeface="Arial" panose="020B0604020202020204" pitchFamily="34" charset="0"/>
              <a:buChar char="•"/>
            </a:pPr>
            <a:r>
              <a:rPr lang="en-US" b="1">
                <a:solidFill>
                  <a:srgbClr val="D93E31"/>
                </a:solidFill>
                <a:latin typeface="+mj-lt"/>
              </a:rPr>
              <a:t>46% of urban workers</a:t>
            </a:r>
            <a:r>
              <a:rPr lang="en-US">
                <a:solidFill>
                  <a:srgbClr val="578F83"/>
                </a:solidFill>
                <a:latin typeface="+mj-lt"/>
              </a:rPr>
              <a:t> are in </a:t>
            </a:r>
            <a:r>
              <a:rPr lang="en-US" b="1">
                <a:solidFill>
                  <a:srgbClr val="578F83"/>
                </a:solidFill>
                <a:latin typeface="+mj-lt"/>
              </a:rPr>
              <a:t>informal services</a:t>
            </a:r>
          </a:p>
          <a:p>
            <a:pPr marL="742950" lvl="1" indent="-285750">
              <a:buFont typeface="Arial" panose="020B0604020202020204" pitchFamily="34" charset="0"/>
              <a:buChar char="•"/>
            </a:pPr>
            <a:endParaRPr lang="en-US" b="1">
              <a:solidFill>
                <a:srgbClr val="578F83"/>
              </a:solidFill>
              <a:latin typeface="+mj-lt"/>
              <a:cs typeface="Arial"/>
            </a:endParaRPr>
          </a:p>
          <a:p>
            <a:pPr marL="285750" indent="-285750">
              <a:buFont typeface="Arial" panose="020B0604020202020204" pitchFamily="34" charset="0"/>
              <a:buChar char="•"/>
            </a:pPr>
            <a:r>
              <a:rPr lang="en-US">
                <a:solidFill>
                  <a:srgbClr val="578F83"/>
                </a:solidFill>
                <a:latin typeface="+mj-lt"/>
              </a:rPr>
              <a:t>Share of group </a:t>
            </a:r>
            <a:r>
              <a:rPr lang="en-US" b="1">
                <a:solidFill>
                  <a:srgbClr val="578F83"/>
                </a:solidFill>
                <a:latin typeface="+mj-lt"/>
              </a:rPr>
              <a:t>in skilled occupations:</a:t>
            </a:r>
            <a:endParaRPr lang="en-US">
              <a:solidFill>
                <a:srgbClr val="578F83"/>
              </a:solidFill>
              <a:latin typeface="+mj-lt"/>
              <a:cs typeface="Arial"/>
            </a:endParaRPr>
          </a:p>
          <a:p>
            <a:pPr marL="742950" lvl="1" indent="-285750">
              <a:buFont typeface="Arial" panose="020B0604020202020204" pitchFamily="34" charset="0"/>
              <a:buChar char="•"/>
            </a:pPr>
            <a:r>
              <a:rPr lang="en-US" b="1">
                <a:solidFill>
                  <a:srgbClr val="D93E31"/>
                </a:solidFill>
                <a:latin typeface="+mj-lt"/>
              </a:rPr>
              <a:t>&lt;10% of rural women </a:t>
            </a:r>
          </a:p>
          <a:p>
            <a:pPr marL="742950" lvl="1" indent="-285750">
              <a:buFont typeface="Arial" panose="020B0604020202020204" pitchFamily="34" charset="0"/>
              <a:buChar char="•"/>
            </a:pPr>
            <a:r>
              <a:rPr lang="en-US" b="1">
                <a:solidFill>
                  <a:srgbClr val="D93E31"/>
                </a:solidFill>
                <a:latin typeface="+mj-lt"/>
              </a:rPr>
              <a:t>45% of urban men</a:t>
            </a:r>
          </a:p>
          <a:p>
            <a:pPr marL="742950" lvl="1" indent="-285750">
              <a:buFont typeface="Arial" panose="020B0604020202020204" pitchFamily="34" charset="0"/>
              <a:buChar char="•"/>
            </a:pPr>
            <a:endParaRPr lang="en-US">
              <a:solidFill>
                <a:srgbClr val="D93E31"/>
              </a:solidFill>
              <a:latin typeface="+mj-lt"/>
            </a:endParaRPr>
          </a:p>
          <a:p>
            <a:pPr marL="285750" indent="-285750">
              <a:buFont typeface="Arial" panose="020B0604020202020204" pitchFamily="34" charset="0"/>
              <a:buChar char="•"/>
            </a:pPr>
            <a:r>
              <a:rPr lang="en-US" b="1">
                <a:solidFill>
                  <a:srgbClr val="578F83"/>
                </a:solidFill>
                <a:latin typeface="+mj-lt"/>
              </a:rPr>
              <a:t>Gender gaps in education completion rates </a:t>
            </a:r>
            <a:r>
              <a:rPr lang="en-US">
                <a:solidFill>
                  <a:srgbClr val="578F83"/>
                </a:solidFill>
                <a:latin typeface="+mj-lt"/>
              </a:rPr>
              <a:t>increase with </a:t>
            </a:r>
            <a:r>
              <a:rPr lang="en-US" b="1">
                <a:solidFill>
                  <a:srgbClr val="578F83"/>
                </a:solidFill>
                <a:latin typeface="+mj-lt"/>
              </a:rPr>
              <a:t>education levels</a:t>
            </a:r>
            <a:r>
              <a:rPr lang="en-US">
                <a:solidFill>
                  <a:srgbClr val="578F83"/>
                </a:solidFill>
                <a:latin typeface="+mj-lt"/>
              </a:rPr>
              <a:t>: the number of </a:t>
            </a:r>
            <a:r>
              <a:rPr lang="en-US" b="1">
                <a:solidFill>
                  <a:srgbClr val="D93E31"/>
                </a:solidFill>
                <a:latin typeface="+mj-lt"/>
              </a:rPr>
              <a:t>countries achieving gender parity is </a:t>
            </a:r>
            <a:endParaRPr lang="en-US" b="1">
              <a:solidFill>
                <a:srgbClr val="D93E31"/>
              </a:solidFill>
              <a:latin typeface="+mj-lt"/>
              <a:cs typeface="Arial"/>
            </a:endParaRPr>
          </a:p>
          <a:p>
            <a:pPr marL="742950" lvl="1" indent="-285750">
              <a:buFont typeface="Arial" panose="020B0604020202020204" pitchFamily="34" charset="0"/>
              <a:buChar char="•"/>
            </a:pPr>
            <a:r>
              <a:rPr lang="en-US" b="1">
                <a:solidFill>
                  <a:srgbClr val="D93E31"/>
                </a:solidFill>
                <a:latin typeface="+mj-lt"/>
              </a:rPr>
              <a:t>8 at primary level</a:t>
            </a:r>
            <a:endParaRPr lang="en-US">
              <a:solidFill>
                <a:srgbClr val="578F83"/>
              </a:solidFill>
              <a:latin typeface="+mj-lt"/>
            </a:endParaRPr>
          </a:p>
          <a:p>
            <a:pPr marL="742950" lvl="1" indent="-285750">
              <a:buFont typeface="Arial" panose="020B0604020202020204" pitchFamily="34" charset="0"/>
              <a:buChar char="•"/>
            </a:pPr>
            <a:r>
              <a:rPr lang="en-US" b="1">
                <a:solidFill>
                  <a:srgbClr val="D93E31"/>
                </a:solidFill>
                <a:latin typeface="+mj-lt"/>
              </a:rPr>
              <a:t>5 at lower secondary level</a:t>
            </a:r>
            <a:endParaRPr lang="en-US" b="1">
              <a:solidFill>
                <a:srgbClr val="D93E31"/>
              </a:solidFill>
              <a:latin typeface="+mj-lt"/>
              <a:cs typeface="Arial"/>
            </a:endParaRPr>
          </a:p>
          <a:p>
            <a:pPr marL="742950" lvl="1" indent="-285750">
              <a:buFont typeface="Arial" panose="020B0604020202020204" pitchFamily="34" charset="0"/>
              <a:buChar char="•"/>
            </a:pPr>
            <a:r>
              <a:rPr lang="en-US" b="1">
                <a:solidFill>
                  <a:srgbClr val="D93E31"/>
                </a:solidFill>
                <a:latin typeface="+mj-lt"/>
              </a:rPr>
              <a:t>0 at upper secondary level</a:t>
            </a:r>
            <a:endParaRPr lang="en-US">
              <a:solidFill>
                <a:srgbClr val="578F83"/>
              </a:solidFill>
              <a:latin typeface="+mj-lt"/>
            </a:endParaRPr>
          </a:p>
        </p:txBody>
      </p:sp>
      <p:grpSp>
        <p:nvGrpSpPr>
          <p:cNvPr id="21" name="Group 20">
            <a:extLst>
              <a:ext uri="{FF2B5EF4-FFF2-40B4-BE49-F238E27FC236}">
                <a16:creationId xmlns:a16="http://schemas.microsoft.com/office/drawing/2014/main" id="{D40D47D0-9013-7508-C89A-223DBD82376E}"/>
              </a:ext>
            </a:extLst>
          </p:cNvPr>
          <p:cNvGrpSpPr/>
          <p:nvPr/>
        </p:nvGrpSpPr>
        <p:grpSpPr>
          <a:xfrm>
            <a:off x="251103" y="1153835"/>
            <a:ext cx="10802706" cy="5704165"/>
            <a:chOff x="6323862" y="1953806"/>
            <a:chExt cx="6897346" cy="3336651"/>
          </a:xfrm>
        </p:grpSpPr>
        <p:pic>
          <p:nvPicPr>
            <p:cNvPr id="18" name="Picture 17">
              <a:extLst>
                <a:ext uri="{FF2B5EF4-FFF2-40B4-BE49-F238E27FC236}">
                  <a16:creationId xmlns:a16="http://schemas.microsoft.com/office/drawing/2014/main" id="{9E4BCEC1-8131-0E1F-0FE7-030BAC28F3BF}"/>
                </a:ext>
              </a:extLst>
            </p:cNvPr>
            <p:cNvPicPr>
              <a:picLocks noChangeAspect="1"/>
            </p:cNvPicPr>
            <p:nvPr/>
          </p:nvPicPr>
          <p:blipFill rotWithShape="1">
            <a:blip r:embed="rId3"/>
            <a:srcRect t="12953" r="94150"/>
            <a:stretch/>
          </p:blipFill>
          <p:spPr>
            <a:xfrm>
              <a:off x="6323862" y="2386002"/>
              <a:ext cx="403509" cy="2904454"/>
            </a:xfrm>
            <a:prstGeom prst="rect">
              <a:avLst/>
            </a:prstGeom>
          </p:spPr>
        </p:pic>
        <p:pic>
          <p:nvPicPr>
            <p:cNvPr id="19" name="Picture 18">
              <a:extLst>
                <a:ext uri="{FF2B5EF4-FFF2-40B4-BE49-F238E27FC236}">
                  <a16:creationId xmlns:a16="http://schemas.microsoft.com/office/drawing/2014/main" id="{9F8B3CD5-28C0-40CD-7A08-F8B796E9CD2A}"/>
                </a:ext>
              </a:extLst>
            </p:cNvPr>
            <p:cNvPicPr>
              <a:picLocks noChangeAspect="1"/>
            </p:cNvPicPr>
            <p:nvPr/>
          </p:nvPicPr>
          <p:blipFill rotWithShape="1">
            <a:blip r:embed="rId3"/>
            <a:srcRect l="57391"/>
            <a:stretch/>
          </p:blipFill>
          <p:spPr>
            <a:xfrm>
              <a:off x="6727371" y="1953806"/>
              <a:ext cx="2938873" cy="3336651"/>
            </a:xfrm>
            <a:prstGeom prst="rect">
              <a:avLst/>
            </a:prstGeom>
          </p:spPr>
        </p:pic>
        <p:pic>
          <p:nvPicPr>
            <p:cNvPr id="20" name="Picture 19">
              <a:extLst>
                <a:ext uri="{FF2B5EF4-FFF2-40B4-BE49-F238E27FC236}">
                  <a16:creationId xmlns:a16="http://schemas.microsoft.com/office/drawing/2014/main" id="{6D064115-8155-27FF-CA52-230B694A04AB}"/>
                </a:ext>
              </a:extLst>
            </p:cNvPr>
            <p:cNvPicPr>
              <a:picLocks noChangeAspect="1"/>
            </p:cNvPicPr>
            <p:nvPr/>
          </p:nvPicPr>
          <p:blipFill rotWithShape="1">
            <a:blip r:embed="rId3"/>
            <a:srcRect b="87046"/>
            <a:stretch/>
          </p:blipFill>
          <p:spPr>
            <a:xfrm>
              <a:off x="6323862" y="1968540"/>
              <a:ext cx="6897346" cy="432196"/>
            </a:xfrm>
            <a:prstGeom prst="rect">
              <a:avLst/>
            </a:prstGeom>
          </p:spPr>
        </p:pic>
      </p:grpSp>
    </p:spTree>
    <p:extLst>
      <p:ext uri="{BB962C8B-B14F-4D97-AF65-F5344CB8AC3E}">
        <p14:creationId xmlns:p14="http://schemas.microsoft.com/office/powerpoint/2010/main" val="42276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BD23D-51E9-8ADC-0E0B-22F1A4A7819E}"/>
              </a:ext>
            </a:extLst>
          </p:cNvPr>
          <p:cNvSpPr>
            <a:spLocks noGrp="1"/>
          </p:cNvSpPr>
          <p:nvPr>
            <p:ph type="title"/>
          </p:nvPr>
        </p:nvSpPr>
        <p:spPr>
          <a:xfrm>
            <a:off x="1440000" y="237600"/>
            <a:ext cx="10752000" cy="1022400"/>
          </a:xfrm>
        </p:spPr>
        <p:txBody>
          <a:bodyPr/>
          <a:lstStyle/>
          <a:p>
            <a:r>
              <a:rPr lang="fr-FR" sz="2800" b="1" err="1">
                <a:solidFill>
                  <a:schemeClr val="accent6">
                    <a:lumMod val="75000"/>
                  </a:schemeClr>
                </a:solidFill>
              </a:rPr>
              <a:t>Tertiary-educated</a:t>
            </a:r>
            <a:r>
              <a:rPr lang="fr-FR" sz="2800" b="1">
                <a:solidFill>
                  <a:schemeClr val="accent6">
                    <a:lumMod val="75000"/>
                  </a:schemeClr>
                </a:solidFill>
              </a:rPr>
              <a:t> </a:t>
            </a:r>
            <a:r>
              <a:rPr lang="fr-FR" sz="2800" b="1" err="1">
                <a:solidFill>
                  <a:schemeClr val="accent6">
                    <a:lumMod val="75000"/>
                  </a:schemeClr>
                </a:solidFill>
              </a:rPr>
              <a:t>Africans</a:t>
            </a:r>
            <a:r>
              <a:rPr lang="fr-FR" sz="2800" b="1"/>
              <a:t> are more </a:t>
            </a:r>
            <a:r>
              <a:rPr lang="fr-FR" sz="2800" b="1" err="1"/>
              <a:t>likely</a:t>
            </a:r>
            <a:r>
              <a:rPr lang="fr-FR" sz="2800" b="1"/>
              <a:t> to </a:t>
            </a:r>
            <a:r>
              <a:rPr lang="fr-FR" sz="2800" b="1" err="1">
                <a:solidFill>
                  <a:schemeClr val="accent6">
                    <a:lumMod val="75000"/>
                  </a:schemeClr>
                </a:solidFill>
              </a:rPr>
              <a:t>migrate</a:t>
            </a:r>
            <a:r>
              <a:rPr lang="fr-FR" sz="2800" b="1">
                <a:solidFill>
                  <a:schemeClr val="accent6">
                    <a:lumMod val="75000"/>
                  </a:schemeClr>
                </a:solidFill>
              </a:rPr>
              <a:t> </a:t>
            </a:r>
            <a:r>
              <a:rPr lang="fr-FR" sz="2800" b="1" err="1"/>
              <a:t>outside</a:t>
            </a:r>
            <a:r>
              <a:rPr lang="fr-FR" sz="2800" b="1"/>
              <a:t> the continent</a:t>
            </a:r>
            <a:endParaRPr lang="en-US" sz="2800" b="1"/>
          </a:p>
        </p:txBody>
      </p:sp>
      <p:sp>
        <p:nvSpPr>
          <p:cNvPr id="6" name="TextBox 5">
            <a:extLst>
              <a:ext uri="{FF2B5EF4-FFF2-40B4-BE49-F238E27FC236}">
                <a16:creationId xmlns:a16="http://schemas.microsoft.com/office/drawing/2014/main" id="{CFD6574F-3026-779B-AC0E-E513EEA94540}"/>
              </a:ext>
            </a:extLst>
          </p:cNvPr>
          <p:cNvSpPr txBox="1"/>
          <p:nvPr/>
        </p:nvSpPr>
        <p:spPr>
          <a:xfrm>
            <a:off x="225968" y="1521786"/>
            <a:ext cx="7526825" cy="338554"/>
          </a:xfrm>
          <a:prstGeom prst="rect">
            <a:avLst/>
          </a:prstGeom>
          <a:noFill/>
        </p:spPr>
        <p:txBody>
          <a:bodyPr wrap="square" lIns="91440" tIns="45720" rIns="91440" bIns="45720" anchor="t">
            <a:spAutoFit/>
          </a:bodyPr>
          <a:lstStyle/>
          <a:p>
            <a:pPr algn="ctr"/>
            <a:r>
              <a:rPr lang="en-US" sz="1600">
                <a:solidFill>
                  <a:schemeClr val="tx1">
                    <a:lumMod val="75000"/>
                  </a:schemeClr>
                </a:solidFill>
                <a:latin typeface="Arial Narrow"/>
                <a:ea typeface="+mn-lt"/>
                <a:cs typeface="+mn-lt"/>
              </a:rPr>
              <a:t>Africa’s stocks of tertiary‑educated migrants per region of origin and destination, in thousand, 2020</a:t>
            </a:r>
            <a:endParaRPr lang="en-US">
              <a:solidFill>
                <a:schemeClr val="tx1">
                  <a:lumMod val="75000"/>
                </a:schemeClr>
              </a:solidFill>
            </a:endParaRPr>
          </a:p>
        </p:txBody>
      </p:sp>
      <p:sp>
        <p:nvSpPr>
          <p:cNvPr id="8" name="TextBox 7">
            <a:extLst>
              <a:ext uri="{FF2B5EF4-FFF2-40B4-BE49-F238E27FC236}">
                <a16:creationId xmlns:a16="http://schemas.microsoft.com/office/drawing/2014/main" id="{2847C959-CA98-7E7B-677E-F6FF28EB3451}"/>
              </a:ext>
            </a:extLst>
          </p:cNvPr>
          <p:cNvSpPr txBox="1"/>
          <p:nvPr/>
        </p:nvSpPr>
        <p:spPr>
          <a:xfrm>
            <a:off x="0" y="6550223"/>
            <a:ext cx="8969829" cy="276999"/>
          </a:xfrm>
          <a:prstGeom prst="rect">
            <a:avLst/>
          </a:prstGeom>
          <a:noFill/>
        </p:spPr>
        <p:txBody>
          <a:bodyPr wrap="square" lIns="91440" tIns="45720" rIns="91440" bIns="45720" anchor="t">
            <a:spAutoFit/>
          </a:bodyPr>
          <a:lstStyle/>
          <a:p>
            <a:r>
              <a:rPr lang="en-GB" sz="1200">
                <a:effectLst/>
                <a:latin typeface="Arial"/>
                <a:ea typeface="Arial" panose="020B0604020202020204" pitchFamily="34" charset="0"/>
                <a:cs typeface="Times New Roman"/>
              </a:rPr>
              <a:t>Source:</a:t>
            </a:r>
            <a:r>
              <a:rPr lang="en-GB" sz="1200">
                <a:latin typeface="Arial"/>
                <a:ea typeface="+mn-lt"/>
                <a:cs typeface="Times New Roman"/>
              </a:rPr>
              <a:t> Authors’ calculations based on World Bank </a:t>
            </a:r>
            <a:r>
              <a:rPr lang="en-GB" sz="1200">
                <a:effectLst/>
                <a:latin typeface="Arial"/>
                <a:ea typeface="+mn-lt"/>
                <a:cs typeface="Times New Roman"/>
              </a:rPr>
              <a:t>(</a:t>
            </a:r>
            <a:r>
              <a:rPr lang="en-GB" sz="1200">
                <a:latin typeface="Arial"/>
                <a:ea typeface="+mn-lt"/>
                <a:cs typeface="Times New Roman"/>
              </a:rPr>
              <a:t>2023), </a:t>
            </a:r>
            <a:r>
              <a:rPr lang="en-GB" sz="1200">
                <a:effectLst/>
                <a:latin typeface="Arial"/>
                <a:ea typeface="+mn-lt"/>
                <a:cs typeface="Times New Roman"/>
              </a:rPr>
              <a:t>Global </a:t>
            </a:r>
            <a:r>
              <a:rPr lang="en-GB" sz="1200">
                <a:latin typeface="Arial"/>
                <a:ea typeface="+mn-lt"/>
                <a:cs typeface="Times New Roman"/>
              </a:rPr>
              <a:t>Bilateral Migration (database)</a:t>
            </a:r>
            <a:endParaRPr lang="en-US" sz="1200"/>
          </a:p>
        </p:txBody>
      </p:sp>
      <p:sp>
        <p:nvSpPr>
          <p:cNvPr id="4" name="TextBox 3">
            <a:extLst>
              <a:ext uri="{FF2B5EF4-FFF2-40B4-BE49-F238E27FC236}">
                <a16:creationId xmlns:a16="http://schemas.microsoft.com/office/drawing/2014/main" id="{1D6E5502-AE6C-5DC1-C57D-2D1BFAA3F625}"/>
              </a:ext>
            </a:extLst>
          </p:cNvPr>
          <p:cNvSpPr txBox="1"/>
          <p:nvPr/>
        </p:nvSpPr>
        <p:spPr>
          <a:xfrm>
            <a:off x="8100755" y="2041658"/>
            <a:ext cx="3235457" cy="3785652"/>
          </a:xfrm>
          <a:prstGeom prst="rect">
            <a:avLst/>
          </a:prstGeom>
          <a:noFill/>
        </p:spPr>
        <p:txBody>
          <a:bodyPr wrap="square" lIns="91440" tIns="45720" rIns="91440" bIns="45720" anchor="t">
            <a:spAutoFit/>
          </a:bodyPr>
          <a:lstStyle/>
          <a:p>
            <a:pPr marL="285750" indent="-193675">
              <a:buFont typeface="Arial" panose="020B0604020202020204" pitchFamily="34" charset="0"/>
              <a:buChar char="•"/>
            </a:pPr>
            <a:r>
              <a:rPr lang="en-US" sz="2000" b="1">
                <a:solidFill>
                  <a:schemeClr val="accent6">
                    <a:lumMod val="75000"/>
                  </a:schemeClr>
                </a:solidFill>
                <a:latin typeface="+mj-lt"/>
                <a:cs typeface="Arial"/>
              </a:rPr>
              <a:t>17% of all tertiary-educated adults</a:t>
            </a:r>
            <a:r>
              <a:rPr lang="en-US" sz="2000">
                <a:latin typeface="+mj-lt"/>
                <a:cs typeface="Arial"/>
              </a:rPr>
              <a:t> born in Africa </a:t>
            </a:r>
            <a:r>
              <a:rPr lang="en-US" sz="2000" b="1">
                <a:latin typeface="+mj-lt"/>
                <a:cs typeface="Arial"/>
              </a:rPr>
              <a:t>were living abroad </a:t>
            </a:r>
            <a:r>
              <a:rPr lang="en-US" sz="2000">
                <a:latin typeface="+mj-lt"/>
                <a:cs typeface="Arial"/>
              </a:rPr>
              <a:t>in 2020, of which </a:t>
            </a:r>
            <a:r>
              <a:rPr lang="en-US" sz="2000" b="1">
                <a:solidFill>
                  <a:schemeClr val="accent6">
                    <a:lumMod val="75000"/>
                  </a:schemeClr>
                </a:solidFill>
                <a:latin typeface="+mj-lt"/>
                <a:cs typeface="Arial"/>
              </a:rPr>
              <a:t>72% chose high-income countries</a:t>
            </a:r>
            <a:r>
              <a:rPr lang="en-US" sz="2000">
                <a:latin typeface="+mj-lt"/>
                <a:cs typeface="Arial"/>
              </a:rPr>
              <a:t>.</a:t>
            </a:r>
            <a:endParaRPr lang="en-US" sz="2000">
              <a:latin typeface="+mj-lt"/>
            </a:endParaRPr>
          </a:p>
          <a:p>
            <a:pPr marL="285750" indent="-285750">
              <a:buFont typeface="Arial" panose="020B0604020202020204" pitchFamily="34" charset="0"/>
              <a:buChar char="•"/>
            </a:pPr>
            <a:endParaRPr lang="en-US" sz="2000" b="1">
              <a:solidFill>
                <a:schemeClr val="accent6">
                  <a:lumMod val="75000"/>
                </a:schemeClr>
              </a:solidFill>
              <a:latin typeface="+mj-lt"/>
              <a:cs typeface="Arial"/>
            </a:endParaRPr>
          </a:p>
          <a:p>
            <a:pPr marL="285750" indent="-193675">
              <a:buFont typeface="Arial" panose="020B0604020202020204" pitchFamily="34" charset="0"/>
              <a:buChar char="•"/>
            </a:pPr>
            <a:r>
              <a:rPr lang="en-US" sz="2000" b="1">
                <a:solidFill>
                  <a:schemeClr val="accent6">
                    <a:lumMod val="75000"/>
                  </a:schemeClr>
                </a:solidFill>
                <a:latin typeface="+mj-lt"/>
                <a:cs typeface="Arial"/>
              </a:rPr>
              <a:t>600 000 African students in tertiary education</a:t>
            </a:r>
            <a:r>
              <a:rPr lang="en-US" sz="2000" b="1">
                <a:solidFill>
                  <a:schemeClr val="tx1">
                    <a:lumMod val="75000"/>
                  </a:schemeClr>
                </a:solidFill>
                <a:latin typeface="+mj-lt"/>
                <a:cs typeface="Arial"/>
              </a:rPr>
              <a:t> </a:t>
            </a:r>
            <a:r>
              <a:rPr lang="en-US" sz="2000">
                <a:solidFill>
                  <a:schemeClr val="tx1">
                    <a:lumMod val="75000"/>
                  </a:schemeClr>
                </a:solidFill>
                <a:latin typeface="+mj-lt"/>
                <a:cs typeface="Arial"/>
              </a:rPr>
              <a:t>pursued their studies outside of Africa in 2021.</a:t>
            </a:r>
            <a:endParaRPr lang="en-US" sz="2000" i="0" u="none" strike="noStrike">
              <a:solidFill>
                <a:schemeClr val="tx1">
                  <a:lumMod val="75000"/>
                </a:schemeClr>
              </a:solidFill>
              <a:effectLst/>
              <a:latin typeface="+mj-lt"/>
              <a:cs typeface="Arial"/>
            </a:endParaRPr>
          </a:p>
        </p:txBody>
      </p:sp>
      <p:pic>
        <p:nvPicPr>
          <p:cNvPr id="12" name="Picture 11" descr="A colorful background with lines&#10;&#10;Description automatically generated with medium confidence">
            <a:extLst>
              <a:ext uri="{FF2B5EF4-FFF2-40B4-BE49-F238E27FC236}">
                <a16:creationId xmlns:a16="http://schemas.microsoft.com/office/drawing/2014/main" id="{0A9C7F06-8FFB-437C-81F6-0FD0578C0FF5}"/>
              </a:ext>
            </a:extLst>
          </p:cNvPr>
          <p:cNvPicPr>
            <a:picLocks noChangeAspect="1"/>
          </p:cNvPicPr>
          <p:nvPr/>
        </p:nvPicPr>
        <p:blipFill rotWithShape="1">
          <a:blip r:embed="rId3">
            <a:extLst>
              <a:ext uri="{28A0092B-C50C-407E-A947-70E740481C1C}">
                <a14:useLocalDpi xmlns:a14="http://schemas.microsoft.com/office/drawing/2010/main" val="0"/>
              </a:ext>
            </a:extLst>
          </a:blip>
          <a:srcRect l="11558" t="1809" r="11846" b="1569"/>
          <a:stretch/>
        </p:blipFill>
        <p:spPr>
          <a:xfrm>
            <a:off x="1654718" y="1982913"/>
            <a:ext cx="4873056" cy="4440439"/>
          </a:xfrm>
          <a:prstGeom prst="rect">
            <a:avLst/>
          </a:prstGeom>
        </p:spPr>
      </p:pic>
      <p:sp>
        <p:nvSpPr>
          <p:cNvPr id="13" name="TextBox 12">
            <a:extLst>
              <a:ext uri="{FF2B5EF4-FFF2-40B4-BE49-F238E27FC236}">
                <a16:creationId xmlns:a16="http://schemas.microsoft.com/office/drawing/2014/main" id="{D0E34555-8AAC-092D-F8DD-9E35978E71AF}"/>
              </a:ext>
            </a:extLst>
          </p:cNvPr>
          <p:cNvSpPr txBox="1"/>
          <p:nvPr/>
        </p:nvSpPr>
        <p:spPr>
          <a:xfrm>
            <a:off x="148004" y="2311676"/>
            <a:ext cx="1584678" cy="584775"/>
          </a:xfrm>
          <a:prstGeom prst="rect">
            <a:avLst/>
          </a:prstGeom>
          <a:noFill/>
        </p:spPr>
        <p:txBody>
          <a:bodyPr wrap="square" rtlCol="0">
            <a:spAutoFit/>
          </a:bodyPr>
          <a:lstStyle/>
          <a:p>
            <a:pPr algn="ctr"/>
            <a:r>
              <a:rPr lang="fr-FR" sz="1600" b="1">
                <a:solidFill>
                  <a:srgbClr val="25B5B9"/>
                </a:solidFill>
                <a:latin typeface="Arial Narrow" panose="020B0606020202030204" pitchFamily="34" charset="0"/>
              </a:rPr>
              <a:t>East </a:t>
            </a:r>
            <a:r>
              <a:rPr lang="fr-FR" sz="1600" b="1" err="1">
                <a:solidFill>
                  <a:srgbClr val="25B5B9"/>
                </a:solidFill>
                <a:latin typeface="Arial Narrow" panose="020B0606020202030204" pitchFamily="34" charset="0"/>
              </a:rPr>
              <a:t>Africa</a:t>
            </a:r>
            <a:endParaRPr lang="fr-FR" sz="1600" b="1">
              <a:solidFill>
                <a:srgbClr val="25B5B9"/>
              </a:solidFill>
              <a:latin typeface="Arial Narrow" panose="020B0606020202030204" pitchFamily="34" charset="0"/>
            </a:endParaRPr>
          </a:p>
          <a:p>
            <a:pPr algn="ctr"/>
            <a:r>
              <a:rPr lang="fr-FR" sz="1600" b="1">
                <a:solidFill>
                  <a:srgbClr val="25B5B9"/>
                </a:solidFill>
                <a:latin typeface="Arial Narrow" panose="020B0606020202030204" pitchFamily="34" charset="0"/>
              </a:rPr>
              <a:t> 2 495</a:t>
            </a:r>
            <a:endParaRPr lang="en-GB" sz="1600" b="1">
              <a:solidFill>
                <a:srgbClr val="25B5B9"/>
              </a:solidFill>
              <a:latin typeface="Arial Narrow" panose="020B0606020202030204" pitchFamily="34" charset="0"/>
            </a:endParaRPr>
          </a:p>
        </p:txBody>
      </p:sp>
      <p:sp>
        <p:nvSpPr>
          <p:cNvPr id="14" name="TextBox 13">
            <a:extLst>
              <a:ext uri="{FF2B5EF4-FFF2-40B4-BE49-F238E27FC236}">
                <a16:creationId xmlns:a16="http://schemas.microsoft.com/office/drawing/2014/main" id="{8D76C7E4-90C1-3569-6635-C32CF444FE65}"/>
              </a:ext>
            </a:extLst>
          </p:cNvPr>
          <p:cNvSpPr txBox="1"/>
          <p:nvPr/>
        </p:nvSpPr>
        <p:spPr>
          <a:xfrm>
            <a:off x="94041" y="3699361"/>
            <a:ext cx="1737078" cy="584775"/>
          </a:xfrm>
          <a:prstGeom prst="rect">
            <a:avLst/>
          </a:prstGeom>
          <a:noFill/>
        </p:spPr>
        <p:txBody>
          <a:bodyPr wrap="square" rtlCol="0">
            <a:spAutoFit/>
          </a:bodyPr>
          <a:lstStyle/>
          <a:p>
            <a:pPr algn="ctr"/>
            <a:r>
              <a:rPr lang="fr-FR" sz="1600" b="1">
                <a:solidFill>
                  <a:srgbClr val="9ED05D"/>
                </a:solidFill>
                <a:latin typeface="Arial Narrow" panose="020B0606020202030204" pitchFamily="34" charset="0"/>
              </a:rPr>
              <a:t>North </a:t>
            </a:r>
            <a:r>
              <a:rPr lang="fr-FR" sz="1600" b="1" err="1">
                <a:solidFill>
                  <a:srgbClr val="9ED05D"/>
                </a:solidFill>
                <a:latin typeface="Arial Narrow" panose="020B0606020202030204" pitchFamily="34" charset="0"/>
              </a:rPr>
              <a:t>Africa</a:t>
            </a:r>
            <a:endParaRPr lang="fr-FR" sz="1600" b="1">
              <a:solidFill>
                <a:srgbClr val="9ED05D"/>
              </a:solidFill>
              <a:latin typeface="Arial Narrow" panose="020B0606020202030204" pitchFamily="34" charset="0"/>
            </a:endParaRPr>
          </a:p>
          <a:p>
            <a:pPr algn="ctr"/>
            <a:r>
              <a:rPr lang="fr-FR" sz="1600" b="1">
                <a:solidFill>
                  <a:srgbClr val="9ED05D"/>
                </a:solidFill>
                <a:latin typeface="Arial Narrow" panose="020B0606020202030204" pitchFamily="34" charset="0"/>
              </a:rPr>
              <a:t> 2 931</a:t>
            </a:r>
            <a:endParaRPr lang="en-GB" sz="1600" b="1">
              <a:solidFill>
                <a:srgbClr val="9ED05D"/>
              </a:solidFill>
              <a:latin typeface="Arial Narrow" panose="020B0606020202030204" pitchFamily="34" charset="0"/>
            </a:endParaRPr>
          </a:p>
        </p:txBody>
      </p:sp>
      <p:sp>
        <p:nvSpPr>
          <p:cNvPr id="15" name="TextBox 14">
            <a:extLst>
              <a:ext uri="{FF2B5EF4-FFF2-40B4-BE49-F238E27FC236}">
                <a16:creationId xmlns:a16="http://schemas.microsoft.com/office/drawing/2014/main" id="{74ECFE46-647C-78DB-6694-4591B7E9043A}"/>
              </a:ext>
            </a:extLst>
          </p:cNvPr>
          <p:cNvSpPr txBox="1"/>
          <p:nvPr/>
        </p:nvSpPr>
        <p:spPr>
          <a:xfrm>
            <a:off x="39382" y="4481744"/>
            <a:ext cx="1762125" cy="584775"/>
          </a:xfrm>
          <a:prstGeom prst="rect">
            <a:avLst/>
          </a:prstGeom>
          <a:noFill/>
        </p:spPr>
        <p:txBody>
          <a:bodyPr wrap="square" rtlCol="0">
            <a:spAutoFit/>
          </a:bodyPr>
          <a:lstStyle/>
          <a:p>
            <a:pPr algn="ctr"/>
            <a:r>
              <a:rPr lang="fr-FR" sz="1600" b="1">
                <a:solidFill>
                  <a:srgbClr val="F98B3F"/>
                </a:solidFill>
                <a:latin typeface="Arial Narrow" panose="020B0606020202030204" pitchFamily="34" charset="0"/>
              </a:rPr>
              <a:t>Central </a:t>
            </a:r>
            <a:r>
              <a:rPr lang="fr-FR" sz="1600" b="1" err="1">
                <a:solidFill>
                  <a:srgbClr val="F98B3F"/>
                </a:solidFill>
                <a:latin typeface="Arial Narrow" panose="020B0606020202030204" pitchFamily="34" charset="0"/>
              </a:rPr>
              <a:t>Africa</a:t>
            </a:r>
            <a:endParaRPr lang="fr-FR" sz="1600" b="1">
              <a:solidFill>
                <a:srgbClr val="F98B3F"/>
              </a:solidFill>
              <a:latin typeface="Arial Narrow" panose="020B0606020202030204" pitchFamily="34" charset="0"/>
            </a:endParaRPr>
          </a:p>
          <a:p>
            <a:pPr algn="ctr"/>
            <a:r>
              <a:rPr lang="fr-FR" sz="1600" b="1">
                <a:solidFill>
                  <a:srgbClr val="F98B3F"/>
                </a:solidFill>
                <a:latin typeface="Arial Narrow" panose="020B0606020202030204" pitchFamily="34" charset="0"/>
              </a:rPr>
              <a:t> 601</a:t>
            </a:r>
            <a:endParaRPr lang="en-GB" sz="1600" b="1">
              <a:solidFill>
                <a:srgbClr val="F98B3F"/>
              </a:solidFill>
              <a:latin typeface="Arial Narrow" panose="020B0606020202030204" pitchFamily="34" charset="0"/>
            </a:endParaRPr>
          </a:p>
        </p:txBody>
      </p:sp>
      <p:sp>
        <p:nvSpPr>
          <p:cNvPr id="16" name="TextBox 15">
            <a:extLst>
              <a:ext uri="{FF2B5EF4-FFF2-40B4-BE49-F238E27FC236}">
                <a16:creationId xmlns:a16="http://schemas.microsoft.com/office/drawing/2014/main" id="{B92454F5-719B-F433-C47D-CF0AF480B3A2}"/>
              </a:ext>
            </a:extLst>
          </p:cNvPr>
          <p:cNvSpPr txBox="1"/>
          <p:nvPr/>
        </p:nvSpPr>
        <p:spPr>
          <a:xfrm>
            <a:off x="225968" y="5208564"/>
            <a:ext cx="1428750" cy="584775"/>
          </a:xfrm>
          <a:prstGeom prst="rect">
            <a:avLst/>
          </a:prstGeom>
          <a:noFill/>
        </p:spPr>
        <p:txBody>
          <a:bodyPr wrap="square" rtlCol="0">
            <a:spAutoFit/>
          </a:bodyPr>
          <a:lstStyle/>
          <a:p>
            <a:pPr algn="ctr"/>
            <a:r>
              <a:rPr lang="fr-FR" sz="1600" b="1">
                <a:solidFill>
                  <a:srgbClr val="CFA131"/>
                </a:solidFill>
                <a:latin typeface="Arial Narrow" panose="020B0606020202030204" pitchFamily="34" charset="0"/>
              </a:rPr>
              <a:t>West </a:t>
            </a:r>
            <a:r>
              <a:rPr lang="fr-FR" sz="1600" b="1" err="1">
                <a:solidFill>
                  <a:srgbClr val="CFA131"/>
                </a:solidFill>
                <a:latin typeface="Arial Narrow" panose="020B0606020202030204" pitchFamily="34" charset="0"/>
              </a:rPr>
              <a:t>Africa</a:t>
            </a:r>
            <a:endParaRPr lang="fr-FR" sz="1600" b="1">
              <a:solidFill>
                <a:srgbClr val="CFA131"/>
              </a:solidFill>
              <a:latin typeface="Arial Narrow" panose="020B0606020202030204" pitchFamily="34" charset="0"/>
            </a:endParaRPr>
          </a:p>
          <a:p>
            <a:pPr algn="ctr"/>
            <a:r>
              <a:rPr lang="fr-FR" sz="1600" b="1">
                <a:solidFill>
                  <a:srgbClr val="CFA131"/>
                </a:solidFill>
                <a:latin typeface="Arial Narrow" panose="020B0606020202030204" pitchFamily="34" charset="0"/>
              </a:rPr>
              <a:t>1 529</a:t>
            </a:r>
            <a:endParaRPr lang="en-GB" sz="1600" b="1">
              <a:solidFill>
                <a:srgbClr val="CFA131"/>
              </a:solidFill>
              <a:latin typeface="Arial Narrow" panose="020B0606020202030204" pitchFamily="34" charset="0"/>
            </a:endParaRPr>
          </a:p>
        </p:txBody>
      </p:sp>
      <p:sp>
        <p:nvSpPr>
          <p:cNvPr id="17" name="TextBox 16">
            <a:extLst>
              <a:ext uri="{FF2B5EF4-FFF2-40B4-BE49-F238E27FC236}">
                <a16:creationId xmlns:a16="http://schemas.microsoft.com/office/drawing/2014/main" id="{E8DD25BC-8DDB-0BA0-B2B1-9AAF24BFF7F0}"/>
              </a:ext>
            </a:extLst>
          </p:cNvPr>
          <p:cNvSpPr txBox="1"/>
          <p:nvPr/>
        </p:nvSpPr>
        <p:spPr>
          <a:xfrm>
            <a:off x="-59763" y="5869429"/>
            <a:ext cx="2000211" cy="584775"/>
          </a:xfrm>
          <a:prstGeom prst="rect">
            <a:avLst/>
          </a:prstGeom>
          <a:noFill/>
        </p:spPr>
        <p:txBody>
          <a:bodyPr wrap="square" rtlCol="0">
            <a:spAutoFit/>
          </a:bodyPr>
          <a:lstStyle/>
          <a:p>
            <a:pPr algn="ctr"/>
            <a:r>
              <a:rPr lang="fr-FR" sz="1600" b="1" err="1">
                <a:solidFill>
                  <a:srgbClr val="2A8784"/>
                </a:solidFill>
                <a:latin typeface="Arial Narrow" panose="020B0606020202030204" pitchFamily="34" charset="0"/>
              </a:rPr>
              <a:t>Southern</a:t>
            </a:r>
            <a:r>
              <a:rPr lang="fr-FR" sz="1600" b="1">
                <a:solidFill>
                  <a:srgbClr val="2A8784"/>
                </a:solidFill>
                <a:latin typeface="Arial Narrow" panose="020B0606020202030204" pitchFamily="34" charset="0"/>
              </a:rPr>
              <a:t> </a:t>
            </a:r>
            <a:r>
              <a:rPr lang="fr-FR" sz="1600" b="1" err="1">
                <a:solidFill>
                  <a:srgbClr val="2A8784"/>
                </a:solidFill>
                <a:latin typeface="Arial Narrow" panose="020B0606020202030204" pitchFamily="34" charset="0"/>
              </a:rPr>
              <a:t>Africa</a:t>
            </a:r>
            <a:endParaRPr lang="fr-FR" sz="1600" b="1">
              <a:solidFill>
                <a:srgbClr val="2A8784"/>
              </a:solidFill>
              <a:latin typeface="Arial Narrow" panose="020B0606020202030204" pitchFamily="34" charset="0"/>
            </a:endParaRPr>
          </a:p>
          <a:p>
            <a:pPr algn="ctr"/>
            <a:r>
              <a:rPr lang="fr-FR" sz="1600" b="1">
                <a:solidFill>
                  <a:srgbClr val="2A8784"/>
                </a:solidFill>
                <a:latin typeface="Arial Narrow" panose="020B0606020202030204" pitchFamily="34" charset="0"/>
              </a:rPr>
              <a:t>913</a:t>
            </a:r>
            <a:endParaRPr lang="en-GB" sz="1600" b="1">
              <a:solidFill>
                <a:srgbClr val="2A8784"/>
              </a:solidFill>
              <a:latin typeface="Arial Narrow" panose="020B0606020202030204" pitchFamily="34" charset="0"/>
            </a:endParaRPr>
          </a:p>
        </p:txBody>
      </p:sp>
      <p:sp>
        <p:nvSpPr>
          <p:cNvPr id="18" name="TextBox 17">
            <a:extLst>
              <a:ext uri="{FF2B5EF4-FFF2-40B4-BE49-F238E27FC236}">
                <a16:creationId xmlns:a16="http://schemas.microsoft.com/office/drawing/2014/main" id="{A75A793A-DECF-A03B-DC2D-ACE284185F2F}"/>
              </a:ext>
            </a:extLst>
          </p:cNvPr>
          <p:cNvSpPr txBox="1"/>
          <p:nvPr/>
        </p:nvSpPr>
        <p:spPr>
          <a:xfrm>
            <a:off x="6371846" y="2033866"/>
            <a:ext cx="1584678" cy="584775"/>
          </a:xfrm>
          <a:prstGeom prst="rect">
            <a:avLst/>
          </a:prstGeom>
          <a:noFill/>
        </p:spPr>
        <p:txBody>
          <a:bodyPr wrap="square" rtlCol="0">
            <a:spAutoFit/>
          </a:bodyPr>
          <a:lstStyle/>
          <a:p>
            <a:pPr algn="ctr"/>
            <a:r>
              <a:rPr lang="fr-FR" sz="1600" b="1">
                <a:solidFill>
                  <a:srgbClr val="25B5B9"/>
                </a:solidFill>
                <a:latin typeface="Arial Narrow" panose="020B0606020202030204" pitchFamily="34" charset="0"/>
              </a:rPr>
              <a:t>East </a:t>
            </a:r>
            <a:r>
              <a:rPr lang="fr-FR" sz="1600" b="1" err="1">
                <a:solidFill>
                  <a:srgbClr val="25B5B9"/>
                </a:solidFill>
                <a:latin typeface="Arial Narrow" panose="020B0606020202030204" pitchFamily="34" charset="0"/>
              </a:rPr>
              <a:t>Africa</a:t>
            </a:r>
            <a:endParaRPr lang="fr-FR" sz="1600" b="1">
              <a:solidFill>
                <a:srgbClr val="25B5B9"/>
              </a:solidFill>
              <a:latin typeface="Arial Narrow" panose="020B0606020202030204" pitchFamily="34" charset="0"/>
            </a:endParaRPr>
          </a:p>
          <a:p>
            <a:pPr algn="ctr"/>
            <a:r>
              <a:rPr lang="fr-FR" sz="1600" b="1">
                <a:solidFill>
                  <a:srgbClr val="25B5B9"/>
                </a:solidFill>
                <a:latin typeface="Arial Narrow" panose="020B0606020202030204" pitchFamily="34" charset="0"/>
              </a:rPr>
              <a:t>1 220</a:t>
            </a:r>
            <a:endParaRPr lang="en-GB" sz="1600" b="1">
              <a:solidFill>
                <a:srgbClr val="25B5B9"/>
              </a:solidFill>
              <a:latin typeface="Arial Narrow" panose="020B0606020202030204" pitchFamily="34" charset="0"/>
            </a:endParaRPr>
          </a:p>
        </p:txBody>
      </p:sp>
      <p:sp>
        <p:nvSpPr>
          <p:cNvPr id="19" name="TextBox 18">
            <a:extLst>
              <a:ext uri="{FF2B5EF4-FFF2-40B4-BE49-F238E27FC236}">
                <a16:creationId xmlns:a16="http://schemas.microsoft.com/office/drawing/2014/main" id="{3472336F-101B-FC08-11E3-D732C54966D8}"/>
              </a:ext>
            </a:extLst>
          </p:cNvPr>
          <p:cNvSpPr txBox="1"/>
          <p:nvPr/>
        </p:nvSpPr>
        <p:spPr>
          <a:xfrm>
            <a:off x="6464197" y="5545630"/>
            <a:ext cx="1737078" cy="338554"/>
          </a:xfrm>
          <a:prstGeom prst="rect">
            <a:avLst/>
          </a:prstGeom>
          <a:noFill/>
        </p:spPr>
        <p:txBody>
          <a:bodyPr wrap="square" rtlCol="0">
            <a:spAutoFit/>
          </a:bodyPr>
          <a:lstStyle/>
          <a:p>
            <a:pPr algn="ctr"/>
            <a:r>
              <a:rPr lang="fr-FR" sz="1600" b="1">
                <a:solidFill>
                  <a:srgbClr val="9ED05D"/>
                </a:solidFill>
                <a:latin typeface="Arial Narrow" panose="020B0606020202030204" pitchFamily="34" charset="0"/>
              </a:rPr>
              <a:t>North </a:t>
            </a:r>
            <a:r>
              <a:rPr lang="fr-FR" sz="1600" b="1" err="1">
                <a:solidFill>
                  <a:srgbClr val="9ED05D"/>
                </a:solidFill>
                <a:latin typeface="Arial Narrow" panose="020B0606020202030204" pitchFamily="34" charset="0"/>
              </a:rPr>
              <a:t>Africa</a:t>
            </a:r>
            <a:r>
              <a:rPr lang="fr-FR" sz="1600" b="1">
                <a:solidFill>
                  <a:srgbClr val="9ED05D"/>
                </a:solidFill>
                <a:latin typeface="Arial Narrow" panose="020B0606020202030204" pitchFamily="34" charset="0"/>
              </a:rPr>
              <a:t> 52</a:t>
            </a:r>
            <a:endParaRPr lang="en-GB" sz="1600" b="1">
              <a:solidFill>
                <a:srgbClr val="9ED05D"/>
              </a:solidFill>
              <a:latin typeface="Arial Narrow" panose="020B0606020202030204" pitchFamily="34" charset="0"/>
            </a:endParaRPr>
          </a:p>
        </p:txBody>
      </p:sp>
      <p:sp>
        <p:nvSpPr>
          <p:cNvPr id="20" name="TextBox 19">
            <a:extLst>
              <a:ext uri="{FF2B5EF4-FFF2-40B4-BE49-F238E27FC236}">
                <a16:creationId xmlns:a16="http://schemas.microsoft.com/office/drawing/2014/main" id="{2CBFCA7E-F773-4FC5-3F74-43A3B4A53B0D}"/>
              </a:ext>
            </a:extLst>
          </p:cNvPr>
          <p:cNvSpPr txBox="1"/>
          <p:nvPr/>
        </p:nvSpPr>
        <p:spPr>
          <a:xfrm>
            <a:off x="6471647" y="5793339"/>
            <a:ext cx="1762125" cy="338554"/>
          </a:xfrm>
          <a:prstGeom prst="rect">
            <a:avLst/>
          </a:prstGeom>
          <a:noFill/>
        </p:spPr>
        <p:txBody>
          <a:bodyPr wrap="square" rtlCol="0">
            <a:spAutoFit/>
          </a:bodyPr>
          <a:lstStyle/>
          <a:p>
            <a:pPr algn="ctr"/>
            <a:r>
              <a:rPr lang="fr-FR" sz="1600" b="1">
                <a:solidFill>
                  <a:srgbClr val="F98B3F"/>
                </a:solidFill>
                <a:latin typeface="Arial Narrow" panose="020B0606020202030204" pitchFamily="34" charset="0"/>
              </a:rPr>
              <a:t>Central </a:t>
            </a:r>
            <a:r>
              <a:rPr lang="fr-FR" sz="1600" b="1" err="1">
                <a:solidFill>
                  <a:srgbClr val="F98B3F"/>
                </a:solidFill>
                <a:latin typeface="Arial Narrow" panose="020B0606020202030204" pitchFamily="34" charset="0"/>
              </a:rPr>
              <a:t>Africa</a:t>
            </a:r>
            <a:r>
              <a:rPr lang="fr-FR" sz="1600" b="1">
                <a:solidFill>
                  <a:srgbClr val="F98B3F"/>
                </a:solidFill>
                <a:latin typeface="Arial Narrow" panose="020B0606020202030204" pitchFamily="34" charset="0"/>
              </a:rPr>
              <a:t> 272</a:t>
            </a:r>
            <a:endParaRPr lang="en-GB" sz="1600" b="1">
              <a:solidFill>
                <a:srgbClr val="F98B3F"/>
              </a:solidFill>
              <a:latin typeface="Arial Narrow" panose="020B0606020202030204" pitchFamily="34" charset="0"/>
            </a:endParaRPr>
          </a:p>
        </p:txBody>
      </p:sp>
      <p:sp>
        <p:nvSpPr>
          <p:cNvPr id="21" name="TextBox 20">
            <a:extLst>
              <a:ext uri="{FF2B5EF4-FFF2-40B4-BE49-F238E27FC236}">
                <a16:creationId xmlns:a16="http://schemas.microsoft.com/office/drawing/2014/main" id="{CDF39564-F39F-E805-5A8A-0BE666050FFF}"/>
              </a:ext>
            </a:extLst>
          </p:cNvPr>
          <p:cNvSpPr txBox="1"/>
          <p:nvPr/>
        </p:nvSpPr>
        <p:spPr>
          <a:xfrm>
            <a:off x="6638335" y="6021273"/>
            <a:ext cx="1428750" cy="338554"/>
          </a:xfrm>
          <a:prstGeom prst="rect">
            <a:avLst/>
          </a:prstGeom>
          <a:noFill/>
        </p:spPr>
        <p:txBody>
          <a:bodyPr wrap="square" rtlCol="0">
            <a:spAutoFit/>
          </a:bodyPr>
          <a:lstStyle/>
          <a:p>
            <a:pPr algn="ctr"/>
            <a:r>
              <a:rPr lang="fr-FR" sz="1600" b="1">
                <a:solidFill>
                  <a:srgbClr val="CFA131"/>
                </a:solidFill>
                <a:latin typeface="Arial Narrow" panose="020B0606020202030204" pitchFamily="34" charset="0"/>
              </a:rPr>
              <a:t>West </a:t>
            </a:r>
            <a:r>
              <a:rPr lang="fr-FR" sz="1600" b="1" err="1">
                <a:solidFill>
                  <a:srgbClr val="CFA131"/>
                </a:solidFill>
                <a:latin typeface="Arial Narrow" panose="020B0606020202030204" pitchFamily="34" charset="0"/>
              </a:rPr>
              <a:t>Africa</a:t>
            </a:r>
            <a:r>
              <a:rPr lang="fr-FR" sz="1600" b="1">
                <a:solidFill>
                  <a:srgbClr val="CFA131"/>
                </a:solidFill>
                <a:latin typeface="Arial Narrow" panose="020B0606020202030204" pitchFamily="34" charset="0"/>
              </a:rPr>
              <a:t> 275</a:t>
            </a:r>
            <a:endParaRPr lang="en-GB" sz="1600" b="1">
              <a:solidFill>
                <a:srgbClr val="CFA131"/>
              </a:solidFill>
              <a:latin typeface="Arial Narrow" panose="020B0606020202030204" pitchFamily="34" charset="0"/>
            </a:endParaRPr>
          </a:p>
        </p:txBody>
      </p:sp>
      <p:sp>
        <p:nvSpPr>
          <p:cNvPr id="22" name="TextBox 21">
            <a:extLst>
              <a:ext uri="{FF2B5EF4-FFF2-40B4-BE49-F238E27FC236}">
                <a16:creationId xmlns:a16="http://schemas.microsoft.com/office/drawing/2014/main" id="{184BD1D7-0584-59BF-4126-DD1D6FA96DDE}"/>
              </a:ext>
            </a:extLst>
          </p:cNvPr>
          <p:cNvSpPr txBox="1"/>
          <p:nvPr/>
        </p:nvSpPr>
        <p:spPr>
          <a:xfrm>
            <a:off x="6376026" y="6245640"/>
            <a:ext cx="2000211" cy="338554"/>
          </a:xfrm>
          <a:prstGeom prst="rect">
            <a:avLst/>
          </a:prstGeom>
          <a:noFill/>
        </p:spPr>
        <p:txBody>
          <a:bodyPr wrap="square" rtlCol="0">
            <a:spAutoFit/>
          </a:bodyPr>
          <a:lstStyle/>
          <a:p>
            <a:pPr algn="ctr"/>
            <a:r>
              <a:rPr lang="fr-FR" sz="1600" b="1" err="1">
                <a:solidFill>
                  <a:srgbClr val="2A8784"/>
                </a:solidFill>
                <a:latin typeface="Arial Narrow" panose="020B0606020202030204" pitchFamily="34" charset="0"/>
              </a:rPr>
              <a:t>Southern</a:t>
            </a:r>
            <a:r>
              <a:rPr lang="fr-FR" sz="1600" b="1">
                <a:solidFill>
                  <a:srgbClr val="2A8784"/>
                </a:solidFill>
                <a:latin typeface="Arial Narrow" panose="020B0606020202030204" pitchFamily="34" charset="0"/>
              </a:rPr>
              <a:t> </a:t>
            </a:r>
            <a:r>
              <a:rPr lang="fr-FR" sz="1600" b="1" err="1">
                <a:solidFill>
                  <a:srgbClr val="2A8784"/>
                </a:solidFill>
                <a:latin typeface="Arial Narrow" panose="020B0606020202030204" pitchFamily="34" charset="0"/>
              </a:rPr>
              <a:t>Africa</a:t>
            </a:r>
            <a:r>
              <a:rPr lang="fr-FR" sz="1600" b="1">
                <a:solidFill>
                  <a:srgbClr val="2A8784"/>
                </a:solidFill>
                <a:latin typeface="Arial Narrow" panose="020B0606020202030204" pitchFamily="34" charset="0"/>
              </a:rPr>
              <a:t> 213</a:t>
            </a:r>
            <a:endParaRPr lang="en-GB" sz="1600" b="1">
              <a:solidFill>
                <a:srgbClr val="2A8784"/>
              </a:solidFill>
              <a:latin typeface="Arial Narrow" panose="020B0606020202030204" pitchFamily="34" charset="0"/>
            </a:endParaRPr>
          </a:p>
        </p:txBody>
      </p:sp>
      <p:sp>
        <p:nvSpPr>
          <p:cNvPr id="23" name="TextBox 22">
            <a:extLst>
              <a:ext uri="{FF2B5EF4-FFF2-40B4-BE49-F238E27FC236}">
                <a16:creationId xmlns:a16="http://schemas.microsoft.com/office/drawing/2014/main" id="{74A57BE3-E125-ECC0-7162-5DDD1C53624A}"/>
              </a:ext>
            </a:extLst>
          </p:cNvPr>
          <p:cNvSpPr txBox="1"/>
          <p:nvPr/>
        </p:nvSpPr>
        <p:spPr>
          <a:xfrm>
            <a:off x="6527774" y="3991748"/>
            <a:ext cx="1570588" cy="584775"/>
          </a:xfrm>
          <a:prstGeom prst="rect">
            <a:avLst/>
          </a:prstGeom>
          <a:noFill/>
        </p:spPr>
        <p:txBody>
          <a:bodyPr wrap="square" rtlCol="0">
            <a:spAutoFit/>
          </a:bodyPr>
          <a:lstStyle/>
          <a:p>
            <a:pPr algn="ctr"/>
            <a:r>
              <a:rPr lang="fr-FR" sz="1600" b="1" err="1">
                <a:solidFill>
                  <a:srgbClr val="2D7EB1"/>
                </a:solidFill>
                <a:latin typeface="Arial Narrow" panose="020B0606020202030204" pitchFamily="34" charset="0"/>
              </a:rPr>
              <a:t>Rest</a:t>
            </a:r>
            <a:r>
              <a:rPr lang="fr-FR" sz="1600" b="1">
                <a:solidFill>
                  <a:srgbClr val="2D7EB1"/>
                </a:solidFill>
                <a:latin typeface="Arial Narrow" panose="020B0606020202030204" pitchFamily="34" charset="0"/>
              </a:rPr>
              <a:t> of the world </a:t>
            </a:r>
          </a:p>
          <a:p>
            <a:pPr algn="ctr"/>
            <a:r>
              <a:rPr lang="fr-FR" sz="1600" b="1">
                <a:solidFill>
                  <a:srgbClr val="2D7EB1"/>
                </a:solidFill>
                <a:latin typeface="Arial Narrow" panose="020B0606020202030204" pitchFamily="34" charset="0"/>
              </a:rPr>
              <a:t>5 873</a:t>
            </a:r>
            <a:endParaRPr lang="en-GB" sz="1600" b="1">
              <a:solidFill>
                <a:srgbClr val="2D7EB1"/>
              </a:solidFill>
              <a:latin typeface="Arial Narrow" panose="020B0606020202030204" pitchFamily="34" charset="0"/>
            </a:endParaRPr>
          </a:p>
        </p:txBody>
      </p:sp>
    </p:spTree>
    <p:extLst>
      <p:ext uri="{BB962C8B-B14F-4D97-AF65-F5344CB8AC3E}">
        <p14:creationId xmlns:p14="http://schemas.microsoft.com/office/powerpoint/2010/main" val="306870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35730-AB5D-95DC-1E8D-6766EF2DE68E}"/>
              </a:ext>
            </a:extLst>
          </p:cNvPr>
          <p:cNvSpPr>
            <a:spLocks noGrp="1"/>
          </p:cNvSpPr>
          <p:nvPr>
            <p:ph type="title"/>
          </p:nvPr>
        </p:nvSpPr>
        <p:spPr>
          <a:xfrm>
            <a:off x="1425485" y="293305"/>
            <a:ext cx="10171429" cy="917664"/>
          </a:xfrm>
        </p:spPr>
        <p:txBody>
          <a:bodyPr/>
          <a:lstStyle/>
          <a:p>
            <a:r>
              <a:rPr lang="en-GB" sz="2800" b="1">
                <a:cs typeface="Times New Roman"/>
              </a:rPr>
              <a:t>Policies must tackle </a:t>
            </a:r>
            <a:r>
              <a:rPr lang="en-GB" sz="2800" b="1">
                <a:solidFill>
                  <a:schemeClr val="accent6">
                    <a:lumMod val="75000"/>
                  </a:schemeClr>
                </a:solidFill>
                <a:cs typeface="Times New Roman"/>
              </a:rPr>
              <a:t>new trends</a:t>
            </a:r>
            <a:r>
              <a:rPr lang="en-GB" sz="2800" b="1">
                <a:cs typeface="Times New Roman"/>
              </a:rPr>
              <a:t>, like g</a:t>
            </a:r>
            <a:r>
              <a:rPr lang="fr-FR" sz="2800" b="1">
                <a:cs typeface="Times New Roman"/>
              </a:rPr>
              <a:t>rowing </a:t>
            </a:r>
            <a:r>
              <a:rPr lang="fr-FR" sz="2800" b="1" err="1">
                <a:cs typeface="Times New Roman"/>
              </a:rPr>
              <a:t>demand</a:t>
            </a:r>
            <a:r>
              <a:rPr lang="fr-FR" sz="2800" b="1">
                <a:cs typeface="Times New Roman"/>
              </a:rPr>
              <a:t> for </a:t>
            </a:r>
            <a:r>
              <a:rPr lang="fr-FR" sz="2800" b="1">
                <a:solidFill>
                  <a:schemeClr val="accent3">
                    <a:lumMod val="75000"/>
                  </a:schemeClr>
                </a:solidFill>
                <a:cs typeface="Times New Roman"/>
              </a:rPr>
              <a:t>digital </a:t>
            </a:r>
            <a:r>
              <a:rPr lang="fr-FR" sz="2800" b="1" err="1">
                <a:solidFill>
                  <a:schemeClr val="accent3">
                    <a:lumMod val="75000"/>
                  </a:schemeClr>
                </a:solidFill>
                <a:cs typeface="Times New Roman"/>
              </a:rPr>
              <a:t>skills</a:t>
            </a:r>
            <a:r>
              <a:rPr lang="fr-FR" sz="2800" b="1">
                <a:solidFill>
                  <a:schemeClr val="accent3">
                    <a:lumMod val="75000"/>
                  </a:schemeClr>
                </a:solidFill>
                <a:cs typeface="Times New Roman"/>
              </a:rPr>
              <a:t>, green and </a:t>
            </a:r>
            <a:r>
              <a:rPr lang="fr-FR" sz="2800" b="1" err="1">
                <a:solidFill>
                  <a:schemeClr val="accent3">
                    <a:lumMod val="75000"/>
                  </a:schemeClr>
                </a:solidFill>
                <a:cs typeface="Times New Roman"/>
              </a:rPr>
              <a:t>sector-specific</a:t>
            </a:r>
            <a:r>
              <a:rPr lang="fr-FR" sz="2800" b="1">
                <a:solidFill>
                  <a:schemeClr val="accent3">
                    <a:lumMod val="75000"/>
                  </a:schemeClr>
                </a:solidFill>
                <a:cs typeface="Times New Roman"/>
              </a:rPr>
              <a:t> </a:t>
            </a:r>
            <a:r>
              <a:rPr lang="fr-FR" sz="2800" b="1" err="1">
                <a:solidFill>
                  <a:schemeClr val="accent3">
                    <a:lumMod val="75000"/>
                  </a:schemeClr>
                </a:solidFill>
                <a:cs typeface="Times New Roman"/>
              </a:rPr>
              <a:t>skills</a:t>
            </a:r>
            <a:endParaRPr lang="en-GB" sz="2800" b="1">
              <a:solidFill>
                <a:schemeClr val="accent3">
                  <a:lumMod val="75000"/>
                </a:schemeClr>
              </a:solidFill>
              <a:cs typeface="Times New Roman"/>
            </a:endParaRPr>
          </a:p>
        </p:txBody>
      </p:sp>
      <p:sp>
        <p:nvSpPr>
          <p:cNvPr id="2" name="TextBox 1">
            <a:extLst>
              <a:ext uri="{FF2B5EF4-FFF2-40B4-BE49-F238E27FC236}">
                <a16:creationId xmlns:a16="http://schemas.microsoft.com/office/drawing/2014/main" id="{E47FCF79-30D6-47B6-68FB-4565424D777F}"/>
              </a:ext>
            </a:extLst>
          </p:cNvPr>
          <p:cNvSpPr txBox="1"/>
          <p:nvPr/>
        </p:nvSpPr>
        <p:spPr>
          <a:xfrm>
            <a:off x="201868" y="2211219"/>
            <a:ext cx="5661902" cy="369332"/>
          </a:xfrm>
          <a:prstGeom prst="rect">
            <a:avLst/>
          </a:prstGeom>
          <a:noFill/>
        </p:spPr>
        <p:txBody>
          <a:bodyPr wrap="square" rtlCol="0">
            <a:spAutoFit/>
          </a:bodyPr>
          <a:lstStyle/>
          <a:p>
            <a:pPr algn="ctr"/>
            <a:r>
              <a:rPr lang="en-US" b="1">
                <a:latin typeface="+mj-lt"/>
              </a:rPr>
              <a:t>Skill gaps are widest for </a:t>
            </a:r>
            <a:r>
              <a:rPr lang="en-US" b="1">
                <a:solidFill>
                  <a:schemeClr val="accent6">
                    <a:lumMod val="75000"/>
                  </a:schemeClr>
                </a:solidFill>
                <a:latin typeface="+mj-lt"/>
              </a:rPr>
              <a:t>intermediate digital skills</a:t>
            </a:r>
            <a:endParaRPr lang="en-GB" b="1">
              <a:solidFill>
                <a:schemeClr val="accent6">
                  <a:lumMod val="75000"/>
                </a:schemeClr>
              </a:solidFill>
              <a:latin typeface="+mj-lt"/>
            </a:endParaRPr>
          </a:p>
        </p:txBody>
      </p:sp>
      <p:sp>
        <p:nvSpPr>
          <p:cNvPr id="5" name="TextBox 4">
            <a:extLst>
              <a:ext uri="{FF2B5EF4-FFF2-40B4-BE49-F238E27FC236}">
                <a16:creationId xmlns:a16="http://schemas.microsoft.com/office/drawing/2014/main" id="{33ACB8B9-8A3C-46FB-0A16-62EB10168927}"/>
              </a:ext>
            </a:extLst>
          </p:cNvPr>
          <p:cNvSpPr txBox="1"/>
          <p:nvPr/>
        </p:nvSpPr>
        <p:spPr>
          <a:xfrm>
            <a:off x="0" y="6594078"/>
            <a:ext cx="7563274" cy="276999"/>
          </a:xfrm>
          <a:prstGeom prst="rect">
            <a:avLst/>
          </a:prstGeom>
          <a:noFill/>
        </p:spPr>
        <p:txBody>
          <a:bodyPr wrap="square" rtlCol="0">
            <a:spAutoFit/>
          </a:bodyPr>
          <a:lstStyle/>
          <a:p>
            <a:r>
              <a:rPr lang="fr-FR" sz="1200">
                <a:latin typeface="Arial Narrow" panose="020B0606020202030204" pitchFamily="34" charset="0"/>
              </a:rPr>
              <a:t>Source: </a:t>
            </a:r>
            <a:r>
              <a:rPr lang="en-GB" sz="1200">
                <a:effectLst/>
                <a:latin typeface="Arial Narrow" panose="020B0606020202030204" pitchFamily="34" charset="0"/>
                <a:ea typeface="Calibri" panose="020F0502020204030204" pitchFamily="34" charset="0"/>
                <a:cs typeface="Arial" panose="020B0604020202020204" pitchFamily="34" charset="0"/>
              </a:rPr>
              <a:t>Authors’ compilation based on</a:t>
            </a:r>
            <a:r>
              <a:rPr lang="fr-FR" sz="1200">
                <a:latin typeface="Arial Narrow" panose="020B0606020202030204" pitchFamily="34" charset="0"/>
              </a:rPr>
              <a:t> AUC/OECD (2021); IFC (2021) </a:t>
            </a:r>
            <a:endParaRPr lang="en-GB" sz="1200">
              <a:latin typeface="Arial Narrow" panose="020B0606020202030204" pitchFamily="34" charset="0"/>
            </a:endParaRPr>
          </a:p>
        </p:txBody>
      </p:sp>
      <p:graphicFrame>
        <p:nvGraphicFramePr>
          <p:cNvPr id="15" name="Table 14">
            <a:extLst>
              <a:ext uri="{FF2B5EF4-FFF2-40B4-BE49-F238E27FC236}">
                <a16:creationId xmlns:a16="http://schemas.microsoft.com/office/drawing/2014/main" id="{B7A234AF-57E6-9B53-6BFE-B597FDBFD6DE}"/>
              </a:ext>
            </a:extLst>
          </p:cNvPr>
          <p:cNvGraphicFramePr>
            <a:graphicFrameLocks noGrp="1"/>
          </p:cNvGraphicFramePr>
          <p:nvPr/>
        </p:nvGraphicFramePr>
        <p:xfrm>
          <a:off x="289177" y="2697480"/>
          <a:ext cx="6178985" cy="3632295"/>
        </p:xfrm>
        <a:graphic>
          <a:graphicData uri="http://schemas.openxmlformats.org/drawingml/2006/table">
            <a:tbl>
              <a:tblPr firstRow="1" bandRow="1"/>
              <a:tblGrid>
                <a:gridCol w="1016635">
                  <a:extLst>
                    <a:ext uri="{9D8B030D-6E8A-4147-A177-3AD203B41FA5}">
                      <a16:colId xmlns:a16="http://schemas.microsoft.com/office/drawing/2014/main" val="405594024"/>
                    </a:ext>
                  </a:extLst>
                </a:gridCol>
                <a:gridCol w="1640844">
                  <a:extLst>
                    <a:ext uri="{9D8B030D-6E8A-4147-A177-3AD203B41FA5}">
                      <a16:colId xmlns:a16="http://schemas.microsoft.com/office/drawing/2014/main" val="201736173"/>
                    </a:ext>
                  </a:extLst>
                </a:gridCol>
                <a:gridCol w="1714595">
                  <a:extLst>
                    <a:ext uri="{9D8B030D-6E8A-4147-A177-3AD203B41FA5}">
                      <a16:colId xmlns:a16="http://schemas.microsoft.com/office/drawing/2014/main" val="3360253325"/>
                    </a:ext>
                  </a:extLst>
                </a:gridCol>
                <a:gridCol w="1806911">
                  <a:extLst>
                    <a:ext uri="{9D8B030D-6E8A-4147-A177-3AD203B41FA5}">
                      <a16:colId xmlns:a16="http://schemas.microsoft.com/office/drawing/2014/main" val="4029572613"/>
                    </a:ext>
                  </a:extLst>
                </a:gridCol>
              </a:tblGrid>
              <a:tr h="826770">
                <a:tc>
                  <a:txBody>
                    <a:bodyPr/>
                    <a:lstStyle/>
                    <a:p>
                      <a:pPr algn="ctr">
                        <a:lnSpc>
                          <a:spcPct val="100000"/>
                        </a:lnSpc>
                        <a:spcBef>
                          <a:spcPts val="600"/>
                        </a:spcBef>
                        <a:spcAft>
                          <a:spcPts val="600"/>
                        </a:spcAft>
                      </a:pPr>
                      <a:endParaRPr lang="de-DE"/>
                    </a:p>
                  </a:txBody>
                  <a:tcPr marL="68580" marR="68580" marT="0" marB="0" anchor="ctr">
                    <a:lnL>
                      <a:noFill/>
                    </a:lnL>
                    <a:lnR w="12700"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5F8DC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600"/>
                        </a:spcBef>
                        <a:spcAft>
                          <a:spcPts val="600"/>
                        </a:spcAft>
                      </a:pPr>
                      <a:r>
                        <a:rPr lang="en-US" sz="2000" b="1">
                          <a:solidFill>
                            <a:srgbClr val="000000"/>
                          </a:solidFill>
                          <a:effectLst/>
                          <a:latin typeface="Arial Narrow"/>
                          <a:ea typeface="Arial" panose="020B0604020202020204" pitchFamily="34" charset="0"/>
                          <a:cs typeface="Times New Roman"/>
                        </a:rPr>
                        <a:t>Basic </a:t>
                      </a:r>
                      <a:r>
                        <a:rPr lang="en-US"/>
                        <a:t>digital</a:t>
                      </a:r>
                      <a:r>
                        <a:rPr lang="en-US" sz="2000" b="1">
                          <a:solidFill>
                            <a:srgbClr val="000000"/>
                          </a:solidFill>
                          <a:effectLst/>
                          <a:latin typeface="Arial Narrow"/>
                          <a:ea typeface="Arial" panose="020B0604020202020204" pitchFamily="34" charset="0"/>
                          <a:cs typeface="Times New Roman"/>
                        </a:rPr>
                        <a:t> </a:t>
                      </a:r>
                      <a:r>
                        <a:rPr lang="en-US"/>
                        <a:t>skills</a:t>
                      </a:r>
                      <a:endParaRPr lang="de-DE" sz="2000" b="1">
                        <a:solidFill>
                          <a:srgbClr val="000000"/>
                        </a:solidFill>
                        <a:effectLst/>
                        <a:latin typeface="Arial Narrow"/>
                        <a:ea typeface="Arial" panose="020B0604020202020204" pitchFamily="34" charset="0"/>
                        <a:cs typeface="Times New Roman"/>
                      </a:endParaRPr>
                    </a:p>
                  </a:txBody>
                  <a:tcPr marL="68580" marR="6858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5F8DC3"/>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b="1">
                          <a:solidFill>
                            <a:srgbClr val="000000"/>
                          </a:solidFill>
                          <a:effectLst/>
                          <a:latin typeface="Arial Narrow"/>
                          <a:ea typeface="Arial" panose="020B0604020202020204" pitchFamily="34" charset="0"/>
                          <a:cs typeface="Times New Roman"/>
                        </a:rPr>
                        <a:t>Intermediate digital skills</a:t>
                      </a:r>
                      <a:endParaRPr lang="de-DE" sz="2000" b="1">
                        <a:solidFill>
                          <a:srgbClr val="000000"/>
                        </a:solidFill>
                        <a:effectLst/>
                        <a:latin typeface="Arial Narrow"/>
                        <a:ea typeface="Arial" panose="020B0604020202020204" pitchFamily="34" charset="0"/>
                        <a:cs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4E81BD"/>
                      </a:solidFill>
                      <a:prstDash val="solid"/>
                      <a:round/>
                      <a:headEnd type="none" w="med" len="med"/>
                      <a:tailEnd type="none" w="med" len="med"/>
                    </a:lnT>
                    <a:lnB w="12700" cap="flat" cmpd="sng" algn="ctr">
                      <a:solidFill>
                        <a:srgbClr val="5F8DC3"/>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b="1">
                          <a:solidFill>
                            <a:srgbClr val="000000"/>
                          </a:solidFill>
                          <a:effectLst/>
                          <a:latin typeface="Arial Narrow"/>
                          <a:ea typeface="Arial" panose="020B0604020202020204" pitchFamily="34" charset="0"/>
                          <a:cs typeface="Times New Roman"/>
                        </a:rPr>
                        <a:t>Advanced digital skills</a:t>
                      </a:r>
                      <a:endParaRPr lang="de-DE" sz="2000" b="1">
                        <a:solidFill>
                          <a:srgbClr val="000000"/>
                        </a:solidFill>
                        <a:effectLst/>
                        <a:latin typeface="Arial Narrow"/>
                        <a:ea typeface="Arial" panose="020B0604020202020204" pitchFamily="34" charset="0"/>
                        <a:cs typeface="Times New Roman"/>
                      </a:endParaRPr>
                    </a:p>
                  </a:txBody>
                  <a:tcPr marL="68580" marR="68580" marT="0" marB="0" anchor="ctr">
                    <a:lnL w="12700" cap="flat" cmpd="sng" algn="ctr">
                      <a:solidFill>
                        <a:srgbClr val="BFBFBF"/>
                      </a:solidFill>
                      <a:prstDash val="solid"/>
                      <a:round/>
                      <a:headEnd type="none" w="med" len="med"/>
                      <a:tailEnd type="none" w="med" len="med"/>
                    </a:lnL>
                    <a:lnR>
                      <a:noFill/>
                    </a:lnR>
                    <a:lnT w="19050" cap="flat" cmpd="sng" algn="ctr">
                      <a:solidFill>
                        <a:srgbClr val="4E81BD"/>
                      </a:solidFill>
                      <a:prstDash val="solid"/>
                      <a:round/>
                      <a:headEnd type="none" w="med" len="med"/>
                      <a:tailEnd type="none" w="med" len="med"/>
                    </a:lnT>
                    <a:lnB w="12700" cap="flat" cmpd="sng" algn="ctr">
                      <a:solidFill>
                        <a:srgbClr val="4E81BD"/>
                      </a:solidFill>
                      <a:prstDash val="solid"/>
                      <a:round/>
                      <a:headEnd type="none" w="med" len="med"/>
                      <a:tailEnd type="none" w="med" len="med"/>
                    </a:lnB>
                  </a:tcPr>
                </a:tc>
                <a:extLst>
                  <a:ext uri="{0D108BD9-81ED-4DB2-BD59-A6C34878D82A}">
                    <a16:rowId xmlns:a16="http://schemas.microsoft.com/office/drawing/2014/main" val="556780270"/>
                  </a:ext>
                </a:extLst>
              </a:tr>
              <a:tr h="1634716">
                <a:tc>
                  <a:txBody>
                    <a:bodyPr/>
                    <a:lstStyle/>
                    <a:p>
                      <a:pPr algn="l">
                        <a:lnSpc>
                          <a:spcPct val="100000"/>
                        </a:lnSpc>
                        <a:spcBef>
                          <a:spcPts val="600"/>
                        </a:spcBef>
                        <a:spcAft>
                          <a:spcPts val="600"/>
                        </a:spcAft>
                      </a:pPr>
                      <a:r>
                        <a:rPr lang="en-US" sz="2000" b="1">
                          <a:solidFill>
                            <a:srgbClr val="000000"/>
                          </a:solidFill>
                          <a:effectLst/>
                          <a:latin typeface="Arial Narrow"/>
                          <a:ea typeface="Arial" panose="020B0604020202020204" pitchFamily="34" charset="0"/>
                          <a:cs typeface="Times New Roman"/>
                        </a:rPr>
                        <a:t>Demand</a:t>
                      </a:r>
                      <a:endParaRPr lang="de-DE" sz="2000" b="1">
                        <a:solidFill>
                          <a:srgbClr val="000000"/>
                        </a:solidFill>
                        <a:effectLst/>
                        <a:latin typeface="Arial Narrow"/>
                        <a:ea typeface="Arial" panose="020B0604020202020204" pitchFamily="34" charset="0"/>
                        <a:cs typeface="Times New Roman"/>
                      </a:endParaRPr>
                    </a:p>
                  </a:txBody>
                  <a:tcPr marL="68580" marR="68580" marT="0" marB="0" anchor="ctr">
                    <a:lnL>
                      <a:noFill/>
                    </a:lnL>
                    <a:lnR w="12700" cap="flat" cmpd="sng" algn="ctr">
                      <a:solidFill>
                        <a:schemeClr val="tx1">
                          <a:lumMod val="40000"/>
                          <a:lumOff val="60000"/>
                        </a:schemeClr>
                      </a:solidFill>
                      <a:prstDash val="solid"/>
                      <a:round/>
                      <a:headEnd type="none" w="med" len="med"/>
                      <a:tailEnd type="none" w="med" len="med"/>
                    </a:lnR>
                    <a:lnT w="12700" cap="flat" cmpd="sng" algn="ctr">
                      <a:solidFill>
                        <a:srgbClr val="5F8DC3"/>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i="1">
                          <a:solidFill>
                            <a:srgbClr val="FF0000"/>
                          </a:solidFill>
                          <a:effectLst/>
                          <a:latin typeface="Arial Narrow"/>
                          <a:ea typeface="Arial" panose="020B0604020202020204" pitchFamily="34" charset="0"/>
                          <a:cs typeface="Times New Roman"/>
                        </a:rPr>
                        <a:t>Very large</a:t>
                      </a:r>
                    </a:p>
                    <a:p>
                      <a:pPr algn="ctr">
                        <a:lnSpc>
                          <a:spcPct val="100000"/>
                        </a:lnSpc>
                        <a:spcBef>
                          <a:spcPts val="600"/>
                        </a:spcBef>
                        <a:spcAft>
                          <a:spcPts val="600"/>
                        </a:spcAft>
                      </a:pPr>
                      <a:r>
                        <a:rPr lang="de-DE" sz="2000" i="0">
                          <a:solidFill>
                            <a:srgbClr val="000000"/>
                          </a:solidFill>
                          <a:effectLst/>
                          <a:latin typeface="Arial Narrow"/>
                          <a:ea typeface="Arial" panose="020B0604020202020204" pitchFamily="34" charset="0"/>
                          <a:cs typeface="Times New Roman"/>
                        </a:rPr>
                        <a:t>70% of jobs requiring digital skills</a:t>
                      </a:r>
                    </a:p>
                  </a:txBody>
                  <a:tcPr marL="68580" marR="6858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5F8DC3"/>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i="1">
                          <a:solidFill>
                            <a:srgbClr val="FF0000"/>
                          </a:solidFill>
                          <a:effectLst/>
                          <a:latin typeface="Arial Narrow"/>
                          <a:ea typeface="Arial" panose="020B0604020202020204" pitchFamily="34" charset="0"/>
                          <a:cs typeface="Times New Roman"/>
                        </a:rPr>
                        <a:t>Large</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de-DE" sz="2000" i="0">
                          <a:solidFill>
                            <a:srgbClr val="000000"/>
                          </a:solidFill>
                          <a:effectLst/>
                          <a:latin typeface="Arial Narrow"/>
                          <a:ea typeface="Arial" panose="020B0604020202020204" pitchFamily="34" charset="0"/>
                          <a:cs typeface="Times New Roman"/>
                        </a:rPr>
                        <a:t>23% of jobs requiring digital skills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5F8DC3"/>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i="1">
                          <a:solidFill>
                            <a:srgbClr val="4E81BD"/>
                          </a:solidFill>
                          <a:effectLst/>
                          <a:latin typeface="Arial Narrow"/>
                          <a:ea typeface="Arial" panose="020B0604020202020204" pitchFamily="34" charset="0"/>
                          <a:cs typeface="Times New Roman"/>
                        </a:rPr>
                        <a:t>Emerging</a:t>
                      </a:r>
                    </a:p>
                    <a:p>
                      <a:pPr algn="ctr">
                        <a:lnSpc>
                          <a:spcPct val="100000"/>
                        </a:lnSpc>
                        <a:spcBef>
                          <a:spcPts val="600"/>
                        </a:spcBef>
                        <a:spcAft>
                          <a:spcPts val="600"/>
                        </a:spcAft>
                      </a:pPr>
                      <a:r>
                        <a:rPr lang="en-US" sz="2000" i="0">
                          <a:solidFill>
                            <a:schemeClr val="tx1">
                              <a:lumMod val="50000"/>
                            </a:schemeClr>
                          </a:solidFill>
                          <a:effectLst/>
                          <a:latin typeface="Arial Narrow"/>
                          <a:ea typeface="Arial" panose="020B0604020202020204" pitchFamily="34" charset="0"/>
                          <a:cs typeface="Times New Roman"/>
                        </a:rPr>
                        <a:t>Some countries emerging as regional leaders</a:t>
                      </a:r>
                      <a:endParaRPr lang="de-DE" sz="2000" i="0">
                        <a:solidFill>
                          <a:schemeClr val="tx1">
                            <a:lumMod val="50000"/>
                          </a:schemeClr>
                        </a:solidFill>
                        <a:effectLst/>
                        <a:latin typeface="Arial Narrow"/>
                        <a:ea typeface="Arial" panose="020B0604020202020204" pitchFamily="34" charset="0"/>
                        <a:cs typeface="Times New Roman"/>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4E81B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61098913"/>
                  </a:ext>
                </a:extLst>
              </a:tr>
              <a:tr h="1170809">
                <a:tc>
                  <a:txBody>
                    <a:bodyPr/>
                    <a:lstStyle/>
                    <a:p>
                      <a:pPr algn="l">
                        <a:lnSpc>
                          <a:spcPct val="100000"/>
                        </a:lnSpc>
                        <a:spcBef>
                          <a:spcPts val="600"/>
                        </a:spcBef>
                        <a:spcAft>
                          <a:spcPts val="600"/>
                        </a:spcAft>
                      </a:pPr>
                      <a:r>
                        <a:rPr lang="en-US" sz="2000" b="1">
                          <a:solidFill>
                            <a:srgbClr val="000000"/>
                          </a:solidFill>
                          <a:effectLst/>
                          <a:latin typeface="Arial Narrow"/>
                          <a:ea typeface="Arial" panose="020B0604020202020204" pitchFamily="34" charset="0"/>
                          <a:cs typeface="Times New Roman"/>
                        </a:rPr>
                        <a:t>Supply</a:t>
                      </a:r>
                      <a:endParaRPr lang="de-DE" sz="2000" b="1">
                        <a:solidFill>
                          <a:srgbClr val="000000"/>
                        </a:solidFill>
                        <a:effectLst/>
                        <a:latin typeface="Arial Narrow"/>
                        <a:ea typeface="Arial" panose="020B0604020202020204" pitchFamily="34" charset="0"/>
                        <a:cs typeface="Times New Roman"/>
                      </a:endParaRPr>
                    </a:p>
                  </a:txBody>
                  <a:tcPr marL="68580" marR="68580" marT="0" marB="0" anchor="ctr">
                    <a:lnL>
                      <a:noFill/>
                    </a:lnL>
                    <a:lnR w="12700" cap="flat" cmpd="sng" algn="ctr">
                      <a:solidFill>
                        <a:schemeClr val="tx1">
                          <a:lumMod val="40000"/>
                          <a:lumOff val="60000"/>
                        </a:schemeClr>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ctr">
                        <a:lnSpc>
                          <a:spcPct val="100000"/>
                        </a:lnSpc>
                        <a:spcBef>
                          <a:spcPts val="0"/>
                        </a:spcBef>
                        <a:spcAft>
                          <a:spcPts val="600"/>
                        </a:spcAft>
                      </a:pPr>
                      <a:r>
                        <a:rPr lang="en-US" sz="2000" i="1">
                          <a:solidFill>
                            <a:srgbClr val="92D050"/>
                          </a:solidFill>
                          <a:effectLst/>
                          <a:latin typeface="Arial Narrow"/>
                          <a:ea typeface="Arial" panose="020B0604020202020204" pitchFamily="34" charset="0"/>
                          <a:cs typeface="Times New Roman"/>
                        </a:rPr>
                        <a:t>Growing</a:t>
                      </a:r>
                    </a:p>
                    <a:p>
                      <a:pPr algn="ctr">
                        <a:lnSpc>
                          <a:spcPct val="100000"/>
                        </a:lnSpc>
                        <a:spcBef>
                          <a:spcPts val="0"/>
                        </a:spcBef>
                        <a:spcAft>
                          <a:spcPts val="0"/>
                        </a:spcAft>
                      </a:pPr>
                      <a:r>
                        <a:rPr lang="de-DE" sz="2000" i="0">
                          <a:solidFill>
                            <a:srgbClr val="000000"/>
                          </a:solidFill>
                          <a:effectLst/>
                          <a:latin typeface="Arial Narrow"/>
                          <a:ea typeface="Arial" panose="020B0604020202020204" pitchFamily="34" charset="0"/>
                          <a:cs typeface="Times New Roman"/>
                        </a:rPr>
                        <a:t>9% of the youth population</a:t>
                      </a:r>
                    </a:p>
                  </a:txBody>
                  <a:tcPr marL="68580" marR="6858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i="1">
                          <a:solidFill>
                            <a:srgbClr val="FF0000"/>
                          </a:solidFill>
                          <a:effectLst/>
                          <a:latin typeface="Arial Narrow"/>
                          <a:ea typeface="Arial" panose="020B0604020202020204" pitchFamily="34" charset="0"/>
                          <a:cs typeface="Times New Roman"/>
                        </a:rPr>
                        <a:t>Limited</a:t>
                      </a:r>
                    </a:p>
                    <a:p>
                      <a:pPr algn="ctr">
                        <a:lnSpc>
                          <a:spcPct val="100000"/>
                        </a:lnSpc>
                        <a:spcBef>
                          <a:spcPts val="0"/>
                        </a:spcBef>
                        <a:spcAft>
                          <a:spcPts val="0"/>
                        </a:spcAft>
                      </a:pPr>
                      <a:r>
                        <a:rPr lang="de-DE" sz="2000" i="0">
                          <a:solidFill>
                            <a:srgbClr val="000000"/>
                          </a:solidFill>
                          <a:effectLst/>
                          <a:latin typeface="Arial Narrow"/>
                          <a:ea typeface="Arial" panose="020B0604020202020204" pitchFamily="34" charset="0"/>
                          <a:cs typeface="Times New Roman"/>
                        </a:rPr>
                        <a:t>5% of the youth population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tc>
                  <a:txBody>
                    <a:bodyPr/>
                    <a:lstStyle/>
                    <a:p>
                      <a:pPr algn="ctr">
                        <a:lnSpc>
                          <a:spcPct val="100000"/>
                        </a:lnSpc>
                        <a:spcBef>
                          <a:spcPts val="600"/>
                        </a:spcBef>
                        <a:spcAft>
                          <a:spcPts val="600"/>
                        </a:spcAft>
                      </a:pPr>
                      <a:r>
                        <a:rPr lang="en-US" sz="2000" i="1">
                          <a:solidFill>
                            <a:srgbClr val="FF0000"/>
                          </a:solidFill>
                          <a:effectLst/>
                          <a:latin typeface="Arial Narrow"/>
                          <a:ea typeface="Arial" panose="020B0604020202020204" pitchFamily="34" charset="0"/>
                          <a:cs typeface="Times New Roman"/>
                        </a:rPr>
                        <a:t>Scarce</a:t>
                      </a:r>
                    </a:p>
                    <a:p>
                      <a:pPr algn="ctr">
                        <a:lnSpc>
                          <a:spcPct val="100000"/>
                        </a:lnSpc>
                        <a:spcBef>
                          <a:spcPts val="0"/>
                        </a:spcBef>
                        <a:spcAft>
                          <a:spcPts val="0"/>
                        </a:spcAft>
                      </a:pPr>
                      <a:r>
                        <a:rPr lang="en-US" sz="2000" i="0">
                          <a:solidFill>
                            <a:srgbClr val="000000"/>
                          </a:solidFill>
                          <a:effectLst/>
                          <a:latin typeface="Arial Narrow"/>
                          <a:ea typeface="Arial" panose="020B0604020202020204" pitchFamily="34" charset="0"/>
                          <a:cs typeface="Times New Roman"/>
                        </a:rPr>
                        <a:t>1.3% of </a:t>
                      </a:r>
                      <a:r>
                        <a:rPr kumimoji="0" lang="en-US" sz="2000" i="0" kern="1200">
                          <a:solidFill>
                            <a:srgbClr val="000000"/>
                          </a:solidFill>
                          <a:effectLst/>
                          <a:latin typeface="Arial Narrow"/>
                          <a:ea typeface="Arial" panose="020B0604020202020204" pitchFamily="34" charset="0"/>
                          <a:cs typeface="Times New Roman"/>
                        </a:rPr>
                        <a:t>global</a:t>
                      </a:r>
                    </a:p>
                    <a:p>
                      <a:pPr algn="ctr">
                        <a:lnSpc>
                          <a:spcPct val="100000"/>
                        </a:lnSpc>
                        <a:spcBef>
                          <a:spcPts val="0"/>
                        </a:spcBef>
                        <a:spcAft>
                          <a:spcPts val="0"/>
                        </a:spcAft>
                      </a:pPr>
                      <a:r>
                        <a:rPr lang="en-US" sz="2000" i="0">
                          <a:solidFill>
                            <a:srgbClr val="000000"/>
                          </a:solidFill>
                          <a:effectLst/>
                          <a:latin typeface="Arial Narrow"/>
                          <a:ea typeface="Arial" panose="020B0604020202020204" pitchFamily="34" charset="0"/>
                          <a:cs typeface="Times New Roman"/>
                        </a:rPr>
                        <a:t>GitHub users</a:t>
                      </a:r>
                      <a:endParaRPr lang="de-DE" sz="2000" i="0">
                        <a:solidFill>
                          <a:srgbClr val="000000"/>
                        </a:solidFill>
                        <a:effectLst/>
                        <a:latin typeface="Arial Narrow"/>
                        <a:ea typeface="Arial" panose="020B0604020202020204" pitchFamily="34" charset="0"/>
                        <a:cs typeface="Times New Roman"/>
                      </a:endParaRPr>
                    </a:p>
                  </a:txBody>
                  <a:tcPr marL="68580" marR="6858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9050" cap="flat" cmpd="sng" algn="ctr">
                      <a:solidFill>
                        <a:srgbClr val="4E81BD"/>
                      </a:solidFill>
                      <a:prstDash val="solid"/>
                      <a:round/>
                      <a:headEnd type="none" w="med" len="med"/>
                      <a:tailEnd type="none" w="med" len="med"/>
                    </a:lnB>
                  </a:tcPr>
                </a:tc>
                <a:extLst>
                  <a:ext uri="{0D108BD9-81ED-4DB2-BD59-A6C34878D82A}">
                    <a16:rowId xmlns:a16="http://schemas.microsoft.com/office/drawing/2014/main" val="3371905232"/>
                  </a:ext>
                </a:extLst>
              </a:tr>
            </a:tbl>
          </a:graphicData>
        </a:graphic>
      </p:graphicFrame>
      <p:sp>
        <p:nvSpPr>
          <p:cNvPr id="9" name="Title 2">
            <a:extLst>
              <a:ext uri="{FF2B5EF4-FFF2-40B4-BE49-F238E27FC236}">
                <a16:creationId xmlns:a16="http://schemas.microsoft.com/office/drawing/2014/main" id="{C9A76F3D-6CBB-627B-92F7-4D28EAE5C2FA}"/>
              </a:ext>
            </a:extLst>
          </p:cNvPr>
          <p:cNvSpPr txBox="1">
            <a:spLocks/>
          </p:cNvSpPr>
          <p:nvPr/>
        </p:nvSpPr>
        <p:spPr>
          <a:xfrm>
            <a:off x="6646331" y="1292191"/>
            <a:ext cx="5344343" cy="632844"/>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sz="1800" b="1">
                <a:solidFill>
                  <a:schemeClr val="accent3">
                    <a:lumMod val="75000"/>
                  </a:schemeClr>
                </a:solidFill>
                <a:latin typeface="Arial"/>
                <a:ea typeface="Arial" panose="020B0604020202020204" pitchFamily="34" charset="0"/>
                <a:cs typeface="Times New Roman"/>
              </a:rPr>
              <a:t>Green skills </a:t>
            </a:r>
            <a:r>
              <a:rPr lang="en-GB" sz="1800" b="1">
                <a:latin typeface="Arial"/>
                <a:ea typeface="Arial" panose="020B0604020202020204" pitchFamily="34" charset="0"/>
                <a:cs typeface="Times New Roman"/>
              </a:rPr>
              <a:t>will help achieve energy security</a:t>
            </a:r>
            <a:endParaRPr lang="en-US" sz="1800" b="1">
              <a:solidFill>
                <a:schemeClr val="accent6">
                  <a:lumMod val="75000"/>
                </a:schemeClr>
              </a:solidFill>
            </a:endParaRPr>
          </a:p>
        </p:txBody>
      </p:sp>
      <p:graphicFrame>
        <p:nvGraphicFramePr>
          <p:cNvPr id="12" name="Table 10">
            <a:extLst>
              <a:ext uri="{FF2B5EF4-FFF2-40B4-BE49-F238E27FC236}">
                <a16:creationId xmlns:a16="http://schemas.microsoft.com/office/drawing/2014/main" id="{4D4B7DA1-E7DC-C915-A02E-FA1ECF47F369}"/>
              </a:ext>
            </a:extLst>
          </p:cNvPr>
          <p:cNvGraphicFramePr>
            <a:graphicFrameLocks noGrp="1"/>
          </p:cNvGraphicFramePr>
          <p:nvPr/>
        </p:nvGraphicFramePr>
        <p:xfrm>
          <a:off x="6696548" y="1936217"/>
          <a:ext cx="5121293" cy="4746334"/>
        </p:xfrm>
        <a:graphic>
          <a:graphicData uri="http://schemas.openxmlformats.org/drawingml/2006/table">
            <a:tbl>
              <a:tblPr firstRow="1" bandRow="1">
                <a:tableStyleId>{5C22544A-7EE6-4342-B048-85BDC9FD1C3A}</a:tableStyleId>
              </a:tblPr>
              <a:tblGrid>
                <a:gridCol w="1355675">
                  <a:extLst>
                    <a:ext uri="{9D8B030D-6E8A-4147-A177-3AD203B41FA5}">
                      <a16:colId xmlns:a16="http://schemas.microsoft.com/office/drawing/2014/main" val="3231598159"/>
                    </a:ext>
                  </a:extLst>
                </a:gridCol>
                <a:gridCol w="3765618">
                  <a:extLst>
                    <a:ext uri="{9D8B030D-6E8A-4147-A177-3AD203B41FA5}">
                      <a16:colId xmlns:a16="http://schemas.microsoft.com/office/drawing/2014/main" val="3367478378"/>
                    </a:ext>
                  </a:extLst>
                </a:gridCol>
              </a:tblGrid>
              <a:tr h="481275">
                <a:tc>
                  <a:txBody>
                    <a:bodyPr/>
                    <a:lstStyle/>
                    <a:p>
                      <a:pPr algn="ctr"/>
                      <a:r>
                        <a:rPr lang="en-GB" sz="1600">
                          <a:latin typeface="+mj-lt"/>
                        </a:rPr>
                        <a:t>Sectors</a:t>
                      </a:r>
                      <a:endParaRPr lang="en-US" sz="1600">
                        <a:latin typeface="+mj-lt"/>
                      </a:endParaRPr>
                    </a:p>
                  </a:txBody>
                  <a:tcPr/>
                </a:tc>
                <a:tc>
                  <a:txBody>
                    <a:bodyPr/>
                    <a:lstStyle/>
                    <a:p>
                      <a:pPr algn="ctr">
                        <a:lnSpc>
                          <a:spcPct val="100000"/>
                        </a:lnSpc>
                      </a:pPr>
                      <a:r>
                        <a:rPr lang="en-GB" sz="1600">
                          <a:latin typeface="+mj-lt"/>
                        </a:rPr>
                        <a:t>Importance of green skills</a:t>
                      </a:r>
                      <a:endParaRPr lang="en-US" sz="1600">
                        <a:latin typeface="+mj-lt"/>
                      </a:endParaRPr>
                    </a:p>
                  </a:txBody>
                  <a:tcPr/>
                </a:tc>
                <a:extLst>
                  <a:ext uri="{0D108BD9-81ED-4DB2-BD59-A6C34878D82A}">
                    <a16:rowId xmlns:a16="http://schemas.microsoft.com/office/drawing/2014/main" val="259273755"/>
                  </a:ext>
                </a:extLst>
              </a:tr>
              <a:tr h="1105534">
                <a:tc>
                  <a:txBody>
                    <a:bodyPr/>
                    <a:lstStyle/>
                    <a:p>
                      <a:r>
                        <a:rPr lang="en-GB" sz="1600" b="1"/>
                        <a:t>                         </a:t>
                      </a:r>
                    </a:p>
                  </a:txBody>
                  <a:tcPr/>
                </a:tc>
                <a:tc>
                  <a:txBody>
                    <a:bodyPr/>
                    <a:lstStyle/>
                    <a:p>
                      <a:r>
                        <a:rPr lang="en-GB" sz="1400">
                          <a:effectLst/>
                          <a:latin typeface="Arial" panose="020B0604020202020204" pitchFamily="34" charset="0"/>
                          <a:ea typeface="Arial" panose="020B0604020202020204" pitchFamily="34" charset="0"/>
                        </a:rPr>
                        <a:t>Adoption of </a:t>
                      </a:r>
                      <a:r>
                        <a:rPr lang="en-GB" sz="1400" b="1">
                          <a:effectLst/>
                          <a:latin typeface="Arial" panose="020B0604020202020204" pitchFamily="34" charset="0"/>
                          <a:ea typeface="Arial" panose="020B0604020202020204" pitchFamily="34" charset="0"/>
                        </a:rPr>
                        <a:t>climate-smart agricultural practices </a:t>
                      </a:r>
                      <a:r>
                        <a:rPr lang="en-GB" sz="1400">
                          <a:effectLst/>
                          <a:latin typeface="Arial" panose="020B0604020202020204" pitchFamily="34" charset="0"/>
                          <a:ea typeface="Arial" panose="020B0604020202020204" pitchFamily="34" charset="0"/>
                        </a:rPr>
                        <a:t>in East and Southern Africa could </a:t>
                      </a:r>
                      <a:r>
                        <a:rPr lang="en-GB" sz="1400" b="1">
                          <a:solidFill>
                            <a:schemeClr val="accent6">
                              <a:lumMod val="75000"/>
                            </a:schemeClr>
                          </a:solidFill>
                          <a:effectLst/>
                          <a:latin typeface="Arial" panose="020B0604020202020204" pitchFamily="34" charset="0"/>
                          <a:ea typeface="Arial" panose="020B0604020202020204" pitchFamily="34" charset="0"/>
                        </a:rPr>
                        <a:t>increase agricultural productivity 3-fold</a:t>
                      </a:r>
                      <a:endParaRPr lang="en-GB" sz="1400" b="1">
                        <a:solidFill>
                          <a:schemeClr val="accent6">
                            <a:lumMod val="75000"/>
                          </a:schemeClr>
                        </a:solidFill>
                      </a:endParaRPr>
                    </a:p>
                  </a:txBody>
                  <a:tcPr anchor="ctr"/>
                </a:tc>
                <a:extLst>
                  <a:ext uri="{0D108BD9-81ED-4DB2-BD59-A6C34878D82A}">
                    <a16:rowId xmlns:a16="http://schemas.microsoft.com/office/drawing/2014/main" val="704939457"/>
                  </a:ext>
                </a:extLst>
              </a:tr>
              <a:tr h="1099983">
                <a:tc>
                  <a:txBody>
                    <a:bodyPr/>
                    <a:lstStyle/>
                    <a:p>
                      <a:endParaRPr lang="en-US" sz="1600" b="1"/>
                    </a:p>
                  </a:txBody>
                  <a:tcPr/>
                </a:tc>
                <a:tc>
                  <a:txBody>
                    <a:bodyPr/>
                    <a:lstStyle/>
                    <a:p>
                      <a:r>
                        <a:rPr kumimoji="0" lang="en-GB" sz="1400" kern="1200">
                          <a:solidFill>
                            <a:schemeClr val="dk1"/>
                          </a:solidFill>
                          <a:effectLst/>
                          <a:latin typeface="Arial" panose="020B0604020202020204" pitchFamily="34" charset="0"/>
                          <a:ea typeface="+mn-ea"/>
                          <a:cs typeface="Times New Roman" panose="02020603050405020304" pitchFamily="18" charset="0"/>
                        </a:rPr>
                        <a:t>Moving towards </a:t>
                      </a:r>
                      <a:r>
                        <a:rPr kumimoji="0" lang="en-GB" sz="1400" b="1" kern="1200">
                          <a:solidFill>
                            <a:schemeClr val="dk1"/>
                          </a:solidFill>
                          <a:effectLst/>
                          <a:latin typeface="Arial" panose="020B0604020202020204" pitchFamily="34" charset="0"/>
                          <a:ea typeface="+mn-ea"/>
                          <a:cs typeface="Times New Roman" panose="02020603050405020304" pitchFamily="18" charset="0"/>
                        </a:rPr>
                        <a:t>renewable energy and sustainable infrastructure </a:t>
                      </a:r>
                      <a:r>
                        <a:rPr kumimoji="0" lang="en-GB" sz="1400" kern="1200">
                          <a:solidFill>
                            <a:schemeClr val="dk1"/>
                          </a:solidFill>
                          <a:effectLst/>
                          <a:latin typeface="Arial" panose="020B0604020202020204" pitchFamily="34" charset="0"/>
                          <a:ea typeface="+mn-ea"/>
                          <a:cs typeface="Times New Roman" panose="02020603050405020304" pitchFamily="18" charset="0"/>
                        </a:rPr>
                        <a:t>could generate +</a:t>
                      </a:r>
                      <a:r>
                        <a:rPr kumimoji="0" lang="en-GB" sz="1400" b="1" kern="1200">
                          <a:solidFill>
                            <a:schemeClr val="accent6">
                              <a:lumMod val="75000"/>
                            </a:schemeClr>
                          </a:solidFill>
                          <a:effectLst/>
                          <a:latin typeface="Arial" panose="020B0604020202020204" pitchFamily="34" charset="0"/>
                          <a:ea typeface="+mn-ea"/>
                          <a:cs typeface="Times New Roman" panose="02020603050405020304" pitchFamily="18" charset="0"/>
                        </a:rPr>
                        <a:t>9 million job opportunities 2019 - 2030 and a further 3 million jobs by 2050</a:t>
                      </a:r>
                      <a:r>
                        <a:rPr kumimoji="0" lang="en-GB" sz="1400" kern="1200">
                          <a:solidFill>
                            <a:schemeClr val="dk1"/>
                          </a:solidFill>
                          <a:effectLst/>
                          <a:latin typeface="Arial" panose="020B0604020202020204" pitchFamily="34" charset="0"/>
                          <a:ea typeface="+mn-ea"/>
                          <a:cs typeface="Times New Roman" panose="02020603050405020304" pitchFamily="18" charset="0"/>
                        </a:rPr>
                        <a:t>. </a:t>
                      </a:r>
                      <a:endParaRPr lang="en-US" sz="1400" b="1"/>
                    </a:p>
                  </a:txBody>
                  <a:tcPr anchor="ctr"/>
                </a:tc>
                <a:extLst>
                  <a:ext uri="{0D108BD9-81ED-4DB2-BD59-A6C34878D82A}">
                    <a16:rowId xmlns:a16="http://schemas.microsoft.com/office/drawing/2014/main" val="253798761"/>
                  </a:ext>
                </a:extLst>
              </a:tr>
              <a:tr h="1006367">
                <a:tc>
                  <a:txBody>
                    <a:bodyPr/>
                    <a:lstStyle/>
                    <a:p>
                      <a:endParaRPr lang="en-US" sz="1600" b="1"/>
                    </a:p>
                  </a:txBody>
                  <a:tcPr/>
                </a:tc>
                <a:tc>
                  <a:txBody>
                    <a:bodyPr/>
                    <a:lstStyle/>
                    <a:p>
                      <a:r>
                        <a:rPr kumimoji="0" lang="en-US" sz="1400" kern="1200">
                          <a:solidFill>
                            <a:schemeClr val="dk1"/>
                          </a:solidFill>
                          <a:effectLst/>
                          <a:latin typeface="Arial" panose="020B0604020202020204" pitchFamily="34" charset="0"/>
                          <a:cs typeface="+mn-cs"/>
                        </a:rPr>
                        <a:t>Cen</a:t>
                      </a:r>
                      <a:r>
                        <a:rPr kumimoji="0" lang="en-US" sz="1400" kern="1200">
                          <a:solidFill>
                            <a:schemeClr val="dk1"/>
                          </a:solidFill>
                          <a:effectLst/>
                          <a:latin typeface="Arial" panose="020B0604020202020204" pitchFamily="34" charset="0"/>
                          <a:ea typeface="+mn-ea"/>
                          <a:cs typeface="+mn-cs"/>
                        </a:rPr>
                        <a:t>tral Africa accounts for </a:t>
                      </a:r>
                      <a:r>
                        <a:rPr kumimoji="0" lang="en-GB" sz="1400" b="1" kern="1200">
                          <a:solidFill>
                            <a:schemeClr val="accent6">
                              <a:lumMod val="75000"/>
                            </a:schemeClr>
                          </a:solidFill>
                          <a:effectLst/>
                          <a:latin typeface="Arial" panose="020B0604020202020204" pitchFamily="34" charset="0"/>
                          <a:ea typeface="+mn-ea"/>
                          <a:cs typeface="+mn-cs"/>
                        </a:rPr>
                        <a:t>70% of</a:t>
                      </a:r>
                    </a:p>
                    <a:p>
                      <a:r>
                        <a:rPr kumimoji="0" lang="en-US" sz="1400" b="1" kern="1200">
                          <a:solidFill>
                            <a:schemeClr val="accent6">
                              <a:lumMod val="75000"/>
                            </a:schemeClr>
                          </a:solidFill>
                          <a:effectLst/>
                          <a:latin typeface="Arial" panose="020B0604020202020204" pitchFamily="34" charset="0"/>
                          <a:ea typeface="+mn-ea"/>
                          <a:cs typeface="+mn-cs"/>
                        </a:rPr>
                        <a:t>the world’s cobalt production, 30% of tantalum and 20% of manganese. </a:t>
                      </a:r>
                    </a:p>
                  </a:txBody>
                  <a:tcPr anchor="ctr"/>
                </a:tc>
                <a:extLst>
                  <a:ext uri="{0D108BD9-81ED-4DB2-BD59-A6C34878D82A}">
                    <a16:rowId xmlns:a16="http://schemas.microsoft.com/office/drawing/2014/main" val="601713302"/>
                  </a:ext>
                </a:extLst>
              </a:tr>
              <a:tr h="1053175">
                <a:tc>
                  <a:txBody>
                    <a:bodyPr/>
                    <a:lstStyle/>
                    <a:p>
                      <a:endParaRPr lang="en-US" sz="1600" b="1"/>
                    </a:p>
                  </a:txBody>
                  <a:tcPr/>
                </a:tc>
                <a:tc>
                  <a:txBody>
                    <a:bodyPr/>
                    <a:lstStyle/>
                    <a:p>
                      <a:r>
                        <a:rPr lang="en-GB" sz="1400">
                          <a:effectLst/>
                          <a:latin typeface="Arial" panose="020B0604020202020204" pitchFamily="34" charset="0"/>
                          <a:ea typeface="Arial" panose="020B0604020202020204" pitchFamily="34" charset="0"/>
                          <a:cs typeface="Times New Roman" panose="02020603050405020304" pitchFamily="18" charset="0"/>
                        </a:rPr>
                        <a:t>Africa’s </a:t>
                      </a:r>
                      <a:r>
                        <a:rPr lang="en-GB" sz="1400" b="1">
                          <a:effectLst/>
                          <a:latin typeface="Arial" panose="020B0604020202020204" pitchFamily="34" charset="0"/>
                          <a:ea typeface="Arial" panose="020B0604020202020204" pitchFamily="34" charset="0"/>
                          <a:cs typeface="Times New Roman" panose="02020603050405020304" pitchFamily="18" charset="0"/>
                        </a:rPr>
                        <a:t>waste management </a:t>
                      </a:r>
                      <a:r>
                        <a:rPr lang="en-GB" sz="1400">
                          <a:effectLst/>
                          <a:latin typeface="Arial" panose="020B0604020202020204" pitchFamily="34" charset="0"/>
                          <a:ea typeface="Arial" panose="020B0604020202020204" pitchFamily="34" charset="0"/>
                          <a:cs typeface="Times New Roman" panose="02020603050405020304" pitchFamily="18" charset="0"/>
                        </a:rPr>
                        <a:t>sector is projected to </a:t>
                      </a:r>
                      <a:r>
                        <a:rPr lang="en-GB" sz="1400" b="1">
                          <a:solidFill>
                            <a:schemeClr val="accent6">
                              <a:lumMod val="75000"/>
                            </a:schemeClr>
                          </a:solidFill>
                          <a:effectLst/>
                          <a:latin typeface="Arial" panose="020B0604020202020204" pitchFamily="34" charset="0"/>
                          <a:ea typeface="Arial" panose="020B0604020202020204" pitchFamily="34" charset="0"/>
                          <a:cs typeface="Times New Roman" panose="02020603050405020304" pitchFamily="18" charset="0"/>
                        </a:rPr>
                        <a:t>grow at 8.5% annually</a:t>
                      </a:r>
                      <a:r>
                        <a:rPr lang="en-GB" sz="1400">
                          <a:effectLst/>
                          <a:latin typeface="Arial" panose="020B0604020202020204" pitchFamily="34" charset="0"/>
                          <a:ea typeface="Arial" panose="020B0604020202020204" pitchFamily="34" charset="0"/>
                          <a:cs typeface="Times New Roman" panose="02020603050405020304" pitchFamily="18" charset="0"/>
                        </a:rPr>
                        <a:t>. </a:t>
                      </a:r>
                      <a:endParaRPr lang="en-US" sz="1400" b="1"/>
                    </a:p>
                  </a:txBody>
                  <a:tcPr anchor="ctr"/>
                </a:tc>
                <a:extLst>
                  <a:ext uri="{0D108BD9-81ED-4DB2-BD59-A6C34878D82A}">
                    <a16:rowId xmlns:a16="http://schemas.microsoft.com/office/drawing/2014/main" val="2620896736"/>
                  </a:ext>
                </a:extLst>
              </a:tr>
            </a:tbl>
          </a:graphicData>
        </a:graphic>
      </p:graphicFrame>
      <p:sp>
        <p:nvSpPr>
          <p:cNvPr id="14" name="TextBox 13">
            <a:extLst>
              <a:ext uri="{FF2B5EF4-FFF2-40B4-BE49-F238E27FC236}">
                <a16:creationId xmlns:a16="http://schemas.microsoft.com/office/drawing/2014/main" id="{BEE178F4-E0D3-FA19-EC55-871CDC1F1E52}"/>
              </a:ext>
            </a:extLst>
          </p:cNvPr>
          <p:cNvSpPr txBox="1"/>
          <p:nvPr/>
        </p:nvSpPr>
        <p:spPr>
          <a:xfrm>
            <a:off x="6757850" y="3061394"/>
            <a:ext cx="1579419" cy="338554"/>
          </a:xfrm>
          <a:prstGeom prst="rect">
            <a:avLst/>
          </a:prstGeom>
          <a:noFill/>
        </p:spPr>
        <p:txBody>
          <a:bodyPr wrap="square" rtlCol="0">
            <a:spAutoFit/>
          </a:bodyPr>
          <a:lstStyle/>
          <a:p>
            <a:r>
              <a:rPr lang="en-GB" sz="1600" b="1">
                <a:latin typeface="+mj-lt"/>
              </a:rPr>
              <a:t>Agriculture</a:t>
            </a:r>
            <a:endParaRPr lang="en-US" sz="1600" b="1">
              <a:latin typeface="+mj-lt"/>
            </a:endParaRPr>
          </a:p>
        </p:txBody>
      </p:sp>
      <p:pic>
        <p:nvPicPr>
          <p:cNvPr id="16" name="Graphic 15" descr="Renewable Energy with solid fill">
            <a:extLst>
              <a:ext uri="{FF2B5EF4-FFF2-40B4-BE49-F238E27FC236}">
                <a16:creationId xmlns:a16="http://schemas.microsoft.com/office/drawing/2014/main" id="{8341FE81-6410-9B53-4D18-828D2B846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4582" y="3517996"/>
            <a:ext cx="551149" cy="551149"/>
          </a:xfrm>
          <a:prstGeom prst="rect">
            <a:avLst/>
          </a:prstGeom>
        </p:spPr>
      </p:pic>
      <p:pic>
        <p:nvPicPr>
          <p:cNvPr id="17" name="Graphic 16" descr="Recycle with solid fill">
            <a:extLst>
              <a:ext uri="{FF2B5EF4-FFF2-40B4-BE49-F238E27FC236}">
                <a16:creationId xmlns:a16="http://schemas.microsoft.com/office/drawing/2014/main" id="{5C6E1CC4-92AC-04C0-DC92-B958AFBAFC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4582" y="5656844"/>
            <a:ext cx="551149" cy="551149"/>
          </a:xfrm>
          <a:prstGeom prst="rect">
            <a:avLst/>
          </a:prstGeom>
        </p:spPr>
      </p:pic>
      <p:sp>
        <p:nvSpPr>
          <p:cNvPr id="18" name="TextBox 17">
            <a:extLst>
              <a:ext uri="{FF2B5EF4-FFF2-40B4-BE49-F238E27FC236}">
                <a16:creationId xmlns:a16="http://schemas.microsoft.com/office/drawing/2014/main" id="{ADC3099E-5B98-CBEF-E3F5-FA970431E75F}"/>
              </a:ext>
            </a:extLst>
          </p:cNvPr>
          <p:cNvSpPr txBox="1"/>
          <p:nvPr/>
        </p:nvSpPr>
        <p:spPr>
          <a:xfrm>
            <a:off x="6646331" y="4016152"/>
            <a:ext cx="1579419" cy="584775"/>
          </a:xfrm>
          <a:prstGeom prst="rect">
            <a:avLst/>
          </a:prstGeom>
          <a:noFill/>
        </p:spPr>
        <p:txBody>
          <a:bodyPr wrap="square" rtlCol="0">
            <a:spAutoFit/>
          </a:bodyPr>
          <a:lstStyle/>
          <a:p>
            <a:pPr algn="ctr"/>
            <a:r>
              <a:rPr lang="en-GB" sz="1600" b="1">
                <a:latin typeface="+mj-lt"/>
              </a:rPr>
              <a:t>Renewable Energy</a:t>
            </a:r>
            <a:endParaRPr lang="en-US" sz="1600" b="1">
              <a:latin typeface="+mj-lt"/>
            </a:endParaRPr>
          </a:p>
        </p:txBody>
      </p:sp>
      <p:sp>
        <p:nvSpPr>
          <p:cNvPr id="19" name="TextBox 18">
            <a:extLst>
              <a:ext uri="{FF2B5EF4-FFF2-40B4-BE49-F238E27FC236}">
                <a16:creationId xmlns:a16="http://schemas.microsoft.com/office/drawing/2014/main" id="{63E19CD6-7FE6-41F2-F2F2-F506431F0721}"/>
              </a:ext>
            </a:extLst>
          </p:cNvPr>
          <p:cNvSpPr txBox="1"/>
          <p:nvPr/>
        </p:nvSpPr>
        <p:spPr>
          <a:xfrm>
            <a:off x="6646331" y="6101294"/>
            <a:ext cx="1529963" cy="584775"/>
          </a:xfrm>
          <a:prstGeom prst="rect">
            <a:avLst/>
          </a:prstGeom>
          <a:noFill/>
        </p:spPr>
        <p:txBody>
          <a:bodyPr wrap="square" rtlCol="0">
            <a:spAutoFit/>
          </a:bodyPr>
          <a:lstStyle/>
          <a:p>
            <a:pPr algn="ctr"/>
            <a:r>
              <a:rPr lang="en-GB" sz="1600" b="1">
                <a:latin typeface="+mj-lt"/>
              </a:rPr>
              <a:t>Waste management</a:t>
            </a:r>
            <a:endParaRPr lang="en-US" sz="1600" b="1">
              <a:latin typeface="+mj-lt"/>
            </a:endParaRPr>
          </a:p>
        </p:txBody>
      </p:sp>
      <p:pic>
        <p:nvPicPr>
          <p:cNvPr id="20" name="Graphic 19" descr="Crops with solid fill">
            <a:extLst>
              <a:ext uri="{FF2B5EF4-FFF2-40B4-BE49-F238E27FC236}">
                <a16:creationId xmlns:a16="http://schemas.microsoft.com/office/drawing/2014/main" id="{0E55D298-BDF7-9D33-AA56-C753B95C84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4582" y="2523546"/>
            <a:ext cx="551149" cy="551149"/>
          </a:xfrm>
          <a:prstGeom prst="rect">
            <a:avLst/>
          </a:prstGeom>
        </p:spPr>
      </p:pic>
      <p:sp>
        <p:nvSpPr>
          <p:cNvPr id="7" name="TextBox 6">
            <a:extLst>
              <a:ext uri="{FF2B5EF4-FFF2-40B4-BE49-F238E27FC236}">
                <a16:creationId xmlns:a16="http://schemas.microsoft.com/office/drawing/2014/main" id="{2F90E45F-B0A9-3881-47BA-3BCBFD14EA92}"/>
              </a:ext>
            </a:extLst>
          </p:cNvPr>
          <p:cNvSpPr txBox="1"/>
          <p:nvPr/>
        </p:nvSpPr>
        <p:spPr>
          <a:xfrm>
            <a:off x="6589992" y="5054410"/>
            <a:ext cx="1692095" cy="584775"/>
          </a:xfrm>
          <a:prstGeom prst="rect">
            <a:avLst/>
          </a:prstGeom>
          <a:noFill/>
        </p:spPr>
        <p:txBody>
          <a:bodyPr wrap="square" rtlCol="0">
            <a:spAutoFit/>
          </a:bodyPr>
          <a:lstStyle/>
          <a:p>
            <a:pPr algn="ctr"/>
            <a:r>
              <a:rPr lang="en-GB" sz="1600" b="1">
                <a:latin typeface="+mj-lt"/>
              </a:rPr>
              <a:t>Critical minerals</a:t>
            </a:r>
            <a:endParaRPr lang="en-US" sz="1600" b="1">
              <a:latin typeface="+mj-lt"/>
            </a:endParaRPr>
          </a:p>
        </p:txBody>
      </p:sp>
      <p:pic>
        <p:nvPicPr>
          <p:cNvPr id="8" name="Graphic 7" descr="Raw Materials with solid fill">
            <a:extLst>
              <a:ext uri="{FF2B5EF4-FFF2-40B4-BE49-F238E27FC236}">
                <a16:creationId xmlns:a16="http://schemas.microsoft.com/office/drawing/2014/main" id="{872985B0-3F45-5270-9722-2D6B65A788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34582" y="4606185"/>
            <a:ext cx="566760" cy="566760"/>
          </a:xfrm>
          <a:prstGeom prst="rect">
            <a:avLst/>
          </a:prstGeom>
        </p:spPr>
      </p:pic>
    </p:spTree>
    <p:extLst>
      <p:ext uri="{BB962C8B-B14F-4D97-AF65-F5344CB8AC3E}">
        <p14:creationId xmlns:p14="http://schemas.microsoft.com/office/powerpoint/2010/main" val="338035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8485" y="2196612"/>
            <a:ext cx="9935029" cy="2464777"/>
          </a:xfrm>
        </p:spPr>
        <p:txBody>
          <a:bodyPr/>
          <a:lstStyle/>
          <a:p>
            <a:r>
              <a:rPr lang="en-US" dirty="0"/>
              <a:t>Effective skills development policies balance </a:t>
            </a:r>
            <a:br>
              <a:rPr lang="en-US" dirty="0"/>
            </a:br>
            <a:r>
              <a:rPr lang="en-US" dirty="0"/>
              <a:t>high productivity, </a:t>
            </a:r>
            <a:br>
              <a:rPr lang="en-US" dirty="0"/>
            </a:br>
            <a:r>
              <a:rPr lang="en-US" dirty="0"/>
              <a:t>employment potential,</a:t>
            </a:r>
            <a:br>
              <a:rPr lang="en-US" dirty="0"/>
            </a:br>
            <a:r>
              <a:rPr lang="en-US" dirty="0"/>
              <a:t>and inclusiveness </a:t>
            </a:r>
          </a:p>
        </p:txBody>
      </p:sp>
    </p:spTree>
    <p:extLst>
      <p:ext uri="{BB962C8B-B14F-4D97-AF65-F5344CB8AC3E}">
        <p14:creationId xmlns:p14="http://schemas.microsoft.com/office/powerpoint/2010/main" val="131016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E3BD1FE-AC8F-5081-1458-56380C1467E1}"/>
              </a:ext>
            </a:extLst>
          </p:cNvPr>
          <p:cNvGraphicFramePr>
            <a:graphicFrameLocks noGrp="1"/>
          </p:cNvGraphicFramePr>
          <p:nvPr>
            <p:ph idx="1"/>
          </p:nvPr>
        </p:nvGraphicFramePr>
        <p:xfrm>
          <a:off x="141701" y="1220926"/>
          <a:ext cx="11821885" cy="5308600"/>
        </p:xfrm>
        <a:graphic>
          <a:graphicData uri="http://schemas.openxmlformats.org/drawingml/2006/table">
            <a:tbl>
              <a:tblPr firstRow="1" bandRow="1">
                <a:tableStyleId>{2D5ABB26-0587-4C30-8999-92F81FD0307C}</a:tableStyleId>
              </a:tblPr>
              <a:tblGrid>
                <a:gridCol w="1415880">
                  <a:extLst>
                    <a:ext uri="{9D8B030D-6E8A-4147-A177-3AD203B41FA5}">
                      <a16:colId xmlns:a16="http://schemas.microsoft.com/office/drawing/2014/main" val="2800508502"/>
                    </a:ext>
                  </a:extLst>
                </a:gridCol>
                <a:gridCol w="4711484">
                  <a:extLst>
                    <a:ext uri="{9D8B030D-6E8A-4147-A177-3AD203B41FA5}">
                      <a16:colId xmlns:a16="http://schemas.microsoft.com/office/drawing/2014/main" val="879784459"/>
                    </a:ext>
                  </a:extLst>
                </a:gridCol>
                <a:gridCol w="5694521">
                  <a:extLst>
                    <a:ext uri="{9D8B030D-6E8A-4147-A177-3AD203B41FA5}">
                      <a16:colId xmlns:a16="http://schemas.microsoft.com/office/drawing/2014/main" val="2979527659"/>
                    </a:ext>
                  </a:extLst>
                </a:gridCol>
              </a:tblGrid>
              <a:tr h="292791">
                <a:tc>
                  <a:txBody>
                    <a:bodyPr/>
                    <a:lstStyle/>
                    <a:p>
                      <a:pPr algn="ctr">
                        <a:lnSpc>
                          <a:spcPct val="100000"/>
                        </a:lnSpc>
                        <a:spcBef>
                          <a:spcPts val="100"/>
                        </a:spcBef>
                        <a:spcAft>
                          <a:spcPts val="600"/>
                        </a:spcAft>
                      </a:pP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0000"/>
                        </a:lnSpc>
                        <a:spcBef>
                          <a:spcPts val="100"/>
                        </a:spcBef>
                        <a:spcAft>
                          <a:spcPts val="600"/>
                        </a:spcAft>
                      </a:pP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00000"/>
                        </a:lnSpc>
                        <a:spcBef>
                          <a:spcPts val="100"/>
                        </a:spcBef>
                        <a:spcAft>
                          <a:spcPts val="600"/>
                        </a:spcAft>
                      </a:pPr>
                      <a:endParaRPr kumimoji="0" lang="en-US" sz="1800" b="1" kern="1200">
                        <a:solidFill>
                          <a:schemeClr val="tx1"/>
                        </a:solidFill>
                        <a:effectLst/>
                        <a:latin typeface="Arial Narrow" panose="020B0606020202030204" pitchFamily="34" charset="0"/>
                        <a:ea typeface="+mn-ea"/>
                        <a:cs typeface="+mn-cs"/>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097902"/>
                  </a:ext>
                </a:extLst>
              </a:tr>
              <a:tr h="932593">
                <a:tc>
                  <a:txBody>
                    <a:bodyPr/>
                    <a:lstStyle/>
                    <a:p>
                      <a:pPr algn="ctr">
                        <a:lnSpc>
                          <a:spcPct val="100000"/>
                        </a:lnSpc>
                        <a:spcBef>
                          <a:spcPts val="50"/>
                        </a:spcBef>
                        <a:spcAft>
                          <a:spcPts val="100"/>
                        </a:spcAft>
                      </a:pPr>
                      <a:r>
                        <a:rPr lang="en-US" sz="1800" b="1">
                          <a:effectLst/>
                          <a:latin typeface="Arial Narrow" panose="020B0606020202030204" pitchFamily="34" charset="0"/>
                        </a:rPr>
                        <a:t>1. National strategies</a:t>
                      </a: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Data</a:t>
                      </a:r>
                      <a:r>
                        <a:rPr lang="en-US" sz="1800">
                          <a:effectLst/>
                          <a:latin typeface="Arial Narrow" panose="020B0606020202030204" pitchFamily="34" charset="0"/>
                        </a:rPr>
                        <a:t> on skill mismatches</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Priority sectors </a:t>
                      </a:r>
                      <a:r>
                        <a:rPr lang="en-US" sz="1800">
                          <a:effectLst/>
                          <a:latin typeface="Arial Narrow" panose="020B0606020202030204" pitchFamily="34" charset="0"/>
                        </a:rPr>
                        <a:t>with comparative advantages</a:t>
                      </a:r>
                    </a:p>
                    <a:p>
                      <a:pPr marL="342900" lvl="0" indent="-342900" algn="l">
                        <a:lnSpc>
                          <a:spcPct val="100000"/>
                        </a:lnSpc>
                        <a:spcBef>
                          <a:spcPts val="50"/>
                        </a:spcBef>
                        <a:spcAft>
                          <a:spcPts val="100"/>
                        </a:spcAft>
                        <a:buFont typeface="Symbol" panose="05050102010706020507" pitchFamily="18" charset="2"/>
                        <a:buChar char=""/>
                      </a:pPr>
                      <a:r>
                        <a:rPr lang="en-US" sz="1800">
                          <a:effectLst/>
                          <a:latin typeface="Arial Narrow" panose="020B0606020202030204" pitchFamily="34" charset="0"/>
                        </a:rPr>
                        <a:t>Emphasis on </a:t>
                      </a:r>
                      <a:r>
                        <a:rPr lang="en-US" sz="1800" b="1">
                          <a:solidFill>
                            <a:schemeClr val="accent2"/>
                          </a:solidFill>
                          <a:effectLst/>
                          <a:latin typeface="Arial Narrow" panose="020B0606020202030204" pitchFamily="34" charset="0"/>
                        </a:rPr>
                        <a:t>digital and green skills</a:t>
                      </a:r>
                      <a:endParaRPr lang="en-US" sz="1800" b="1">
                        <a:solidFill>
                          <a:schemeClr val="accent2"/>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50"/>
                        </a:spcBef>
                        <a:spcAft>
                          <a:spcPts val="100"/>
                        </a:spcAft>
                        <a:buFont typeface="Symbol" panose="05050102010706020507" pitchFamily="18" charset="2"/>
                        <a:buNone/>
                        <a:tabLst>
                          <a:tab pos="806450" algn="l"/>
                        </a:tabLst>
                      </a:pPr>
                      <a:endParaRPr kumimoji="0" lang="en-US" sz="1600" b="0" i="1" kern="1200">
                        <a:solidFill>
                          <a:schemeClr val="dk1"/>
                        </a:solidFill>
                        <a:effectLst/>
                        <a:latin typeface="Arial Narrow" panose="020B0606020202030204" pitchFamily="34" charset="0"/>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1401502"/>
                  </a:ext>
                </a:extLst>
              </a:tr>
              <a:tr h="878372">
                <a:tc>
                  <a:txBody>
                    <a:bodyPr/>
                    <a:lstStyle/>
                    <a:p>
                      <a:pPr algn="ctr">
                        <a:lnSpc>
                          <a:spcPct val="100000"/>
                        </a:lnSpc>
                        <a:spcBef>
                          <a:spcPts val="50"/>
                        </a:spcBef>
                        <a:spcAft>
                          <a:spcPts val="100"/>
                        </a:spcAft>
                      </a:pPr>
                      <a:r>
                        <a:rPr lang="en-US" sz="1800" b="1">
                          <a:effectLst/>
                          <a:latin typeface="Arial Narrow" panose="020B0606020202030204" pitchFamily="34" charset="0"/>
                        </a:rPr>
                        <a:t>2. Expand quality education</a:t>
                      </a: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0000"/>
                        </a:lnSpc>
                        <a:spcBef>
                          <a:spcPts val="50"/>
                        </a:spcBef>
                        <a:spcAft>
                          <a:spcPts val="100"/>
                        </a:spcAft>
                        <a:buFont typeface="Symbol" panose="05050102010706020507" pitchFamily="18" charset="2"/>
                        <a:buChar char=""/>
                      </a:pPr>
                      <a:r>
                        <a:rPr kumimoji="0" lang="en-US" sz="1800" kern="1200">
                          <a:solidFill>
                            <a:schemeClr val="tx1"/>
                          </a:solidFill>
                          <a:effectLst/>
                          <a:latin typeface="Arial Narrow" panose="020B0606020202030204" pitchFamily="34" charset="0"/>
                          <a:ea typeface="+mn-ea"/>
                          <a:cs typeface="+mn-cs"/>
                        </a:rPr>
                        <a:t>Most</a:t>
                      </a:r>
                      <a:r>
                        <a:rPr lang="en-US" sz="1800" b="1">
                          <a:solidFill>
                            <a:schemeClr val="accent2"/>
                          </a:solidFill>
                          <a:effectLst/>
                          <a:latin typeface="Arial Narrow" panose="020B0606020202030204" pitchFamily="34" charset="0"/>
                        </a:rPr>
                        <a:t> cost-effective measures</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Progress </a:t>
                      </a:r>
                      <a:r>
                        <a:rPr lang="en-US" sz="1800">
                          <a:effectLst/>
                          <a:latin typeface="Arial Narrow" panose="020B0606020202030204" pitchFamily="34" charset="0"/>
                        </a:rPr>
                        <a:t>towards international benchmarks</a:t>
                      </a:r>
                      <a:endParaRPr lang="en-US" sz="18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355600" algn="l">
                        <a:lnSpc>
                          <a:spcPct val="100000"/>
                        </a:lnSpc>
                        <a:spcBef>
                          <a:spcPts val="50"/>
                        </a:spcBef>
                        <a:spcAft>
                          <a:spcPts val="100"/>
                        </a:spcAft>
                        <a:buFont typeface="Symbol" panose="05050102010706020507" pitchFamily="18" charset="2"/>
                        <a:buNone/>
                      </a:pPr>
                      <a:r>
                        <a:rPr kumimoji="0" lang="en-US" sz="1600" b="0" i="1" kern="1200">
                          <a:solidFill>
                            <a:schemeClr val="dk1"/>
                          </a:solidFill>
                          <a:effectLst/>
                          <a:latin typeface="Arial Narrow" panose="020B0606020202030204" pitchFamily="34" charset="0"/>
                          <a:ea typeface="+mn-ea"/>
                          <a:cs typeface="+mn-cs"/>
                        </a:rPr>
                        <a:t>Morocco’s education reform roadmap</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651207"/>
                  </a:ext>
                </a:extLst>
              </a:tr>
              <a:tr h="989097">
                <a:tc>
                  <a:txBody>
                    <a:bodyPr/>
                    <a:lstStyle/>
                    <a:p>
                      <a:pPr algn="ctr">
                        <a:lnSpc>
                          <a:spcPct val="100000"/>
                        </a:lnSpc>
                        <a:spcBef>
                          <a:spcPts val="50"/>
                        </a:spcBef>
                        <a:spcAft>
                          <a:spcPts val="100"/>
                        </a:spcAft>
                      </a:pPr>
                      <a:r>
                        <a:rPr lang="en-US" sz="1800" b="1">
                          <a:effectLst/>
                          <a:latin typeface="Arial Narrow" panose="020B0606020202030204" pitchFamily="34" charset="0"/>
                        </a:rPr>
                        <a:t>3. Training and skill recognition</a:t>
                      </a: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Entrepreneurial and soft skills training</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Certified apprenticeships </a:t>
                      </a:r>
                      <a:r>
                        <a:rPr lang="en-US" sz="1800">
                          <a:effectLst/>
                          <a:latin typeface="Arial Narrow" panose="020B0606020202030204" pitchFamily="34" charset="0"/>
                        </a:rPr>
                        <a:t>with private sector</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Recognition of prior learning; certificates</a:t>
                      </a:r>
                      <a:endParaRPr lang="en-US" sz="1800" b="1">
                        <a:solidFill>
                          <a:schemeClr val="accent2"/>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50"/>
                        </a:spcBef>
                        <a:spcAft>
                          <a:spcPts val="100"/>
                        </a:spcAft>
                        <a:buFont typeface="Symbol" panose="05050102010706020507" pitchFamily="18" charset="2"/>
                        <a:buNone/>
                      </a:pPr>
                      <a:endParaRPr kumimoji="0" lang="en-US" sz="1600" kern="1200">
                        <a:solidFill>
                          <a:schemeClr val="dk1"/>
                        </a:solidFill>
                        <a:effectLst/>
                        <a:latin typeface="Arial Narrow" panose="020B0606020202030204" pitchFamily="34" charset="0"/>
                        <a:ea typeface="+mn-ea"/>
                        <a:cs typeface="+mn-cs"/>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383291"/>
                  </a:ext>
                </a:extLst>
              </a:tr>
              <a:tr h="1283154">
                <a:tc>
                  <a:txBody>
                    <a:bodyPr/>
                    <a:lstStyle/>
                    <a:p>
                      <a:pPr algn="ctr">
                        <a:lnSpc>
                          <a:spcPct val="100000"/>
                        </a:lnSpc>
                        <a:spcBef>
                          <a:spcPts val="50"/>
                        </a:spcBef>
                        <a:spcAft>
                          <a:spcPts val="100"/>
                        </a:spcAft>
                      </a:pPr>
                      <a:r>
                        <a:rPr lang="en-US" sz="1800" b="1">
                          <a:effectLst/>
                          <a:latin typeface="Arial Narrow" panose="020B0606020202030204" pitchFamily="34" charset="0"/>
                        </a:rPr>
                        <a:t>4. Innovative TVET</a:t>
                      </a: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0000"/>
                        </a:lnSpc>
                        <a:spcBef>
                          <a:spcPts val="50"/>
                        </a:spcBef>
                        <a:spcAft>
                          <a:spcPts val="100"/>
                        </a:spcAft>
                        <a:buFont typeface="Symbol" panose="05050102010706020507" pitchFamily="18" charset="2"/>
                        <a:buChar char=""/>
                      </a:pPr>
                      <a:r>
                        <a:rPr lang="en-US" sz="1800">
                          <a:effectLst/>
                          <a:latin typeface="Arial Narrow" panose="020B0606020202030204" pitchFamily="34" charset="0"/>
                        </a:rPr>
                        <a:t>Involve </a:t>
                      </a:r>
                      <a:r>
                        <a:rPr lang="en-US" sz="1800" b="1">
                          <a:solidFill>
                            <a:schemeClr val="accent2"/>
                          </a:solidFill>
                          <a:effectLst/>
                          <a:latin typeface="Arial Narrow" panose="020B0606020202030204" pitchFamily="34" charset="0"/>
                        </a:rPr>
                        <a:t>private sector </a:t>
                      </a:r>
                      <a:r>
                        <a:rPr lang="en-US" sz="1800">
                          <a:effectLst/>
                          <a:latin typeface="Arial Narrow" panose="020B0606020202030204" pitchFamily="34" charset="0"/>
                        </a:rPr>
                        <a:t>in programme delivery</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Upgrade curricula</a:t>
                      </a:r>
                      <a:r>
                        <a:rPr lang="en-US" sz="1800">
                          <a:effectLst/>
                          <a:latin typeface="Arial Narrow" panose="020B0606020202030204" pitchFamily="34" charset="0"/>
                        </a:rPr>
                        <a:t>, governance and reputation</a:t>
                      </a:r>
                    </a:p>
                    <a:p>
                      <a:pPr marL="342900" lvl="0" indent="-342900" algn="l">
                        <a:lnSpc>
                          <a:spcPct val="100000"/>
                        </a:lnSpc>
                        <a:spcBef>
                          <a:spcPts val="50"/>
                        </a:spcBef>
                        <a:spcAft>
                          <a:spcPts val="100"/>
                        </a:spcAft>
                        <a:buFont typeface="Symbol" panose="05050102010706020507" pitchFamily="18" charset="2"/>
                        <a:buChar char=""/>
                      </a:pPr>
                      <a:r>
                        <a:rPr lang="en-US" sz="1800">
                          <a:effectLst/>
                          <a:latin typeface="Arial Narrow" panose="020B0606020202030204" pitchFamily="34" charset="0"/>
                        </a:rPr>
                        <a:t>Increase </a:t>
                      </a:r>
                      <a:r>
                        <a:rPr lang="en-US" sz="1800" b="1">
                          <a:solidFill>
                            <a:schemeClr val="accent2"/>
                          </a:solidFill>
                          <a:effectLst/>
                          <a:latin typeface="Arial Narrow" panose="020B0606020202030204" pitchFamily="34" charset="0"/>
                        </a:rPr>
                        <a:t>female and rural participation</a:t>
                      </a:r>
                      <a:endParaRPr lang="en-US" sz="1800">
                        <a:effectLst/>
                        <a:latin typeface="Arial Narrow" panose="020B0606020202030204" pitchFamily="34" charset="0"/>
                      </a:endParaRP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TVET levies</a:t>
                      </a:r>
                      <a:r>
                        <a:rPr lang="en-US" sz="1800">
                          <a:effectLst/>
                          <a:latin typeface="Arial Narrow" panose="020B0606020202030204" pitchFamily="34" charset="0"/>
                        </a:rPr>
                        <a:t>; </a:t>
                      </a:r>
                      <a:r>
                        <a:rPr lang="en-US" sz="1800" b="1">
                          <a:solidFill>
                            <a:schemeClr val="accent2"/>
                          </a:solidFill>
                          <a:effectLst/>
                          <a:latin typeface="Arial Narrow" panose="020B0606020202030204" pitchFamily="34" charset="0"/>
                        </a:rPr>
                        <a:t>coordinate partner finance</a:t>
                      </a:r>
                      <a:endParaRPr lang="en-US" sz="1800" b="1">
                        <a:solidFill>
                          <a:schemeClr val="accent2"/>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2781300" algn="l">
                        <a:lnSpc>
                          <a:spcPct val="100000"/>
                        </a:lnSpc>
                        <a:spcBef>
                          <a:spcPts val="50"/>
                        </a:spcBef>
                        <a:spcAft>
                          <a:spcPts val="100"/>
                        </a:spcAft>
                        <a:buFont typeface="Symbol" panose="05050102010706020507" pitchFamily="18" charset="2"/>
                        <a:buNone/>
                      </a:pPr>
                      <a:endParaRPr kumimoji="0" lang="en-US" sz="1600" b="0" i="1" kern="1200">
                        <a:solidFill>
                          <a:schemeClr val="dk1"/>
                        </a:solidFill>
                        <a:effectLst/>
                        <a:latin typeface="Arial Narrow" panose="020B0606020202030204" pitchFamily="34" charset="0"/>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486005"/>
                  </a:ext>
                </a:extLst>
              </a:tr>
              <a:tr h="932593">
                <a:tc>
                  <a:txBody>
                    <a:bodyPr/>
                    <a:lstStyle/>
                    <a:p>
                      <a:pPr algn="ctr">
                        <a:lnSpc>
                          <a:spcPct val="100000"/>
                        </a:lnSpc>
                        <a:spcBef>
                          <a:spcPts val="50"/>
                        </a:spcBef>
                        <a:spcAft>
                          <a:spcPts val="100"/>
                        </a:spcAft>
                      </a:pPr>
                      <a:r>
                        <a:rPr lang="en-US" sz="1800" b="1">
                          <a:effectLst/>
                          <a:latin typeface="Arial Narrow" panose="020B0606020202030204" pitchFamily="34" charset="0"/>
                        </a:rPr>
                        <a:t>5. Regional integration</a:t>
                      </a:r>
                      <a:endParaRPr lang="en-US" sz="1800" b="1">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342900" lvl="0" indent="-342900" algn="l">
                        <a:lnSpc>
                          <a:spcPct val="100000"/>
                        </a:lnSpc>
                        <a:spcBef>
                          <a:spcPts val="50"/>
                        </a:spcBef>
                        <a:spcAft>
                          <a:spcPts val="100"/>
                        </a:spcAft>
                        <a:buFont typeface="Symbol" panose="05050102010706020507" pitchFamily="18" charset="2"/>
                        <a:buChar char=""/>
                      </a:pPr>
                      <a:r>
                        <a:rPr lang="en-US" sz="1800">
                          <a:effectLst/>
                          <a:latin typeface="Arial Narrow" panose="020B0606020202030204" pitchFamily="34" charset="0"/>
                        </a:rPr>
                        <a:t>Skill shortages and gaps in </a:t>
                      </a:r>
                      <a:r>
                        <a:rPr lang="en-US" sz="1800" b="1">
                          <a:solidFill>
                            <a:schemeClr val="accent2"/>
                          </a:solidFill>
                          <a:effectLst/>
                          <a:latin typeface="Arial Narrow" panose="020B0606020202030204" pitchFamily="34" charset="0"/>
                        </a:rPr>
                        <a:t>regional value chains</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Cross-border skill recognition and portability </a:t>
                      </a:r>
                    </a:p>
                    <a:p>
                      <a:pPr marL="342900" lvl="0" indent="-342900" algn="l">
                        <a:lnSpc>
                          <a:spcPct val="100000"/>
                        </a:lnSpc>
                        <a:spcBef>
                          <a:spcPts val="50"/>
                        </a:spcBef>
                        <a:spcAft>
                          <a:spcPts val="100"/>
                        </a:spcAft>
                        <a:buFont typeface="Symbol" panose="05050102010706020507" pitchFamily="18" charset="2"/>
                        <a:buChar char=""/>
                      </a:pPr>
                      <a:r>
                        <a:rPr lang="en-US" sz="1800" b="1">
                          <a:solidFill>
                            <a:schemeClr val="accent2"/>
                          </a:solidFill>
                          <a:effectLst/>
                          <a:latin typeface="Arial Narrow" panose="020B0606020202030204" pitchFamily="34" charset="0"/>
                        </a:rPr>
                        <a:t>Reduce talent outflow; circulation of skills</a:t>
                      </a:r>
                      <a:endParaRPr lang="en-US" sz="1800" b="1">
                        <a:solidFill>
                          <a:schemeClr val="accent2"/>
                        </a:solidFill>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lvl="0" indent="0" algn="l">
                        <a:lnSpc>
                          <a:spcPct val="100000"/>
                        </a:lnSpc>
                        <a:spcBef>
                          <a:spcPts val="50"/>
                        </a:spcBef>
                        <a:spcAft>
                          <a:spcPts val="100"/>
                        </a:spcAft>
                        <a:buFont typeface="Symbol" panose="05050102010706020507" pitchFamily="18" charset="2"/>
                        <a:buNone/>
                      </a:pPr>
                      <a:endParaRPr kumimoji="0" lang="en-US" sz="1800" kern="1200">
                        <a:solidFill>
                          <a:schemeClr val="dk1"/>
                        </a:solidFill>
                        <a:effectLst/>
                        <a:latin typeface="Arial Narrow" panose="020B0606020202030204" pitchFamily="34" charset="0"/>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4759682"/>
                  </a:ext>
                </a:extLst>
              </a:tr>
            </a:tbl>
          </a:graphicData>
        </a:graphic>
      </p:graphicFrame>
      <p:sp>
        <p:nvSpPr>
          <p:cNvPr id="3" name="Title 2">
            <a:extLst>
              <a:ext uri="{FF2B5EF4-FFF2-40B4-BE49-F238E27FC236}">
                <a16:creationId xmlns:a16="http://schemas.microsoft.com/office/drawing/2014/main" id="{E7203E7F-98CB-DFEB-53E9-87F59570421B}"/>
              </a:ext>
            </a:extLst>
          </p:cNvPr>
          <p:cNvSpPr>
            <a:spLocks noGrp="1"/>
          </p:cNvSpPr>
          <p:nvPr>
            <p:ph type="title"/>
          </p:nvPr>
        </p:nvSpPr>
        <p:spPr>
          <a:xfrm>
            <a:off x="1440000" y="157590"/>
            <a:ext cx="9888000" cy="1022400"/>
          </a:xfrm>
        </p:spPr>
        <p:txBody>
          <a:bodyPr/>
          <a:lstStyle/>
          <a:p>
            <a:r>
              <a:rPr lang="en-US" sz="2800" b="1">
                <a:solidFill>
                  <a:schemeClr val="accent6">
                    <a:lumMod val="75000"/>
                  </a:schemeClr>
                </a:solidFill>
              </a:rPr>
              <a:t>Demand orientation, data and scalable formats </a:t>
            </a:r>
            <a:r>
              <a:rPr lang="en-US" sz="2800" b="1"/>
              <a:t>are key for effective skills development policies</a:t>
            </a:r>
          </a:p>
        </p:txBody>
      </p:sp>
      <p:pic>
        <p:nvPicPr>
          <p:cNvPr id="7" name="Picture 6" descr="A logo with red and green text&#10;&#10;Description automatically generated">
            <a:extLst>
              <a:ext uri="{FF2B5EF4-FFF2-40B4-BE49-F238E27FC236}">
                <a16:creationId xmlns:a16="http://schemas.microsoft.com/office/drawing/2014/main" id="{4A588024-E96F-A64A-5C75-0A713DF724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95" b="30057"/>
          <a:stretch/>
        </p:blipFill>
        <p:spPr>
          <a:xfrm>
            <a:off x="9823236" y="1593975"/>
            <a:ext cx="1977325" cy="781993"/>
          </a:xfrm>
          <a:prstGeom prst="rect">
            <a:avLst/>
          </a:prstGeom>
        </p:spPr>
      </p:pic>
      <p:sp>
        <p:nvSpPr>
          <p:cNvPr id="12" name="Arrow: Right 11">
            <a:extLst>
              <a:ext uri="{FF2B5EF4-FFF2-40B4-BE49-F238E27FC236}">
                <a16:creationId xmlns:a16="http://schemas.microsoft.com/office/drawing/2014/main" id="{2665B8C9-D532-A1F8-2313-C33F7DDC45E9}"/>
              </a:ext>
            </a:extLst>
          </p:cNvPr>
          <p:cNvSpPr/>
          <p:nvPr/>
        </p:nvSpPr>
        <p:spPr>
          <a:xfrm>
            <a:off x="7571137" y="1925818"/>
            <a:ext cx="353666" cy="118305"/>
          </a:xfrm>
          <a:prstGeom prst="rightArrow">
            <a:avLst>
              <a:gd name="adj1" fmla="val 50000"/>
              <a:gd name="adj2" fmla="val 39478"/>
            </a:avLst>
          </a:prstGeom>
          <a:solidFill>
            <a:srgbClr val="F9B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oup 20">
            <a:extLst>
              <a:ext uri="{FF2B5EF4-FFF2-40B4-BE49-F238E27FC236}">
                <a16:creationId xmlns:a16="http://schemas.microsoft.com/office/drawing/2014/main" id="{BDD68094-CC27-89C6-99CD-E41EE0AF0C57}"/>
              </a:ext>
            </a:extLst>
          </p:cNvPr>
          <p:cNvGrpSpPr/>
          <p:nvPr/>
        </p:nvGrpSpPr>
        <p:grpSpPr>
          <a:xfrm>
            <a:off x="7629017" y="2738176"/>
            <a:ext cx="1056704" cy="505005"/>
            <a:chOff x="-3859403" y="-2138088"/>
            <a:chExt cx="11174384" cy="5252995"/>
          </a:xfrm>
        </p:grpSpPr>
        <p:pic>
          <p:nvPicPr>
            <p:cNvPr id="18" name="Picture 17">
              <a:extLst>
                <a:ext uri="{FF2B5EF4-FFF2-40B4-BE49-F238E27FC236}">
                  <a16:creationId xmlns:a16="http://schemas.microsoft.com/office/drawing/2014/main" id="{1B6D94A7-00C0-A32E-FC6D-B336BC92740E}"/>
                </a:ext>
              </a:extLst>
            </p:cNvPr>
            <p:cNvPicPr>
              <a:picLocks noChangeAspect="1"/>
            </p:cNvPicPr>
            <p:nvPr/>
          </p:nvPicPr>
          <p:blipFill rotWithShape="1">
            <a:blip r:embed="rId4"/>
            <a:srcRect t="7747" b="-1"/>
            <a:stretch/>
          </p:blipFill>
          <p:spPr>
            <a:xfrm>
              <a:off x="-3859403" y="-1674740"/>
              <a:ext cx="11174384" cy="4789647"/>
            </a:xfrm>
            <a:prstGeom prst="rect">
              <a:avLst/>
            </a:prstGeom>
          </p:spPr>
        </p:pic>
        <p:pic>
          <p:nvPicPr>
            <p:cNvPr id="19" name="Picture 18">
              <a:extLst>
                <a:ext uri="{FF2B5EF4-FFF2-40B4-BE49-F238E27FC236}">
                  <a16:creationId xmlns:a16="http://schemas.microsoft.com/office/drawing/2014/main" id="{FC55FAB7-1746-D0E3-BFC4-2D294E459E7A}"/>
                </a:ext>
              </a:extLst>
            </p:cNvPr>
            <p:cNvPicPr>
              <a:picLocks noChangeAspect="1"/>
            </p:cNvPicPr>
            <p:nvPr/>
          </p:nvPicPr>
          <p:blipFill rotWithShape="1">
            <a:blip r:embed="rId4"/>
            <a:srcRect l="75721" t="1" b="89320"/>
            <a:stretch/>
          </p:blipFill>
          <p:spPr>
            <a:xfrm>
              <a:off x="-3859403" y="-2138088"/>
              <a:ext cx="2267086" cy="463347"/>
            </a:xfrm>
            <a:prstGeom prst="rect">
              <a:avLst/>
            </a:prstGeom>
          </p:spPr>
        </p:pic>
        <p:pic>
          <p:nvPicPr>
            <p:cNvPr id="20" name="Picture 19">
              <a:extLst>
                <a:ext uri="{FF2B5EF4-FFF2-40B4-BE49-F238E27FC236}">
                  <a16:creationId xmlns:a16="http://schemas.microsoft.com/office/drawing/2014/main" id="{3A549101-B848-F2F2-B995-362982E65B34}"/>
                </a:ext>
              </a:extLst>
            </p:cNvPr>
            <p:cNvPicPr>
              <a:picLocks noChangeAspect="1"/>
            </p:cNvPicPr>
            <p:nvPr/>
          </p:nvPicPr>
          <p:blipFill rotWithShape="1">
            <a:blip r:embed="rId4"/>
            <a:srcRect l="20288" b="91895"/>
            <a:stretch/>
          </p:blipFill>
          <p:spPr>
            <a:xfrm>
              <a:off x="-1592317" y="-2082830"/>
              <a:ext cx="8907298" cy="420790"/>
            </a:xfrm>
            <a:prstGeom prst="rect">
              <a:avLst/>
            </a:prstGeom>
          </p:spPr>
        </p:pic>
      </p:grpSp>
      <p:grpSp>
        <p:nvGrpSpPr>
          <p:cNvPr id="26" name="Group 25">
            <a:extLst>
              <a:ext uri="{FF2B5EF4-FFF2-40B4-BE49-F238E27FC236}">
                <a16:creationId xmlns:a16="http://schemas.microsoft.com/office/drawing/2014/main" id="{2EB66DC5-2922-C4D8-C535-C0B85372B1D1}"/>
              </a:ext>
            </a:extLst>
          </p:cNvPr>
          <p:cNvGrpSpPr/>
          <p:nvPr/>
        </p:nvGrpSpPr>
        <p:grpSpPr>
          <a:xfrm>
            <a:off x="10067138" y="2755587"/>
            <a:ext cx="1511198" cy="371369"/>
            <a:chOff x="10886" y="3473545"/>
            <a:chExt cx="5803178" cy="1178132"/>
          </a:xfrm>
        </p:grpSpPr>
        <p:pic>
          <p:nvPicPr>
            <p:cNvPr id="24" name="Picture 23">
              <a:extLst>
                <a:ext uri="{FF2B5EF4-FFF2-40B4-BE49-F238E27FC236}">
                  <a16:creationId xmlns:a16="http://schemas.microsoft.com/office/drawing/2014/main" id="{A2FF3B5E-3C68-BDA6-8B5C-6F02C6C4EA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440" r="3199"/>
            <a:stretch/>
          </p:blipFill>
          <p:spPr>
            <a:xfrm>
              <a:off x="4672739" y="3473545"/>
              <a:ext cx="1141325" cy="1178132"/>
            </a:xfrm>
            <a:prstGeom prst="rect">
              <a:avLst/>
            </a:prstGeom>
          </p:spPr>
        </p:pic>
        <p:pic>
          <p:nvPicPr>
            <p:cNvPr id="25" name="Picture 24">
              <a:extLst>
                <a:ext uri="{FF2B5EF4-FFF2-40B4-BE49-F238E27FC236}">
                  <a16:creationId xmlns:a16="http://schemas.microsoft.com/office/drawing/2014/main" id="{83772A19-8FA4-9EFD-CB06-E87BD082B2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1763"/>
            <a:stretch/>
          </p:blipFill>
          <p:spPr>
            <a:xfrm>
              <a:off x="10886" y="3473545"/>
              <a:ext cx="4661853" cy="1178132"/>
            </a:xfrm>
            <a:prstGeom prst="rect">
              <a:avLst/>
            </a:prstGeom>
          </p:spPr>
        </p:pic>
      </p:grpSp>
      <p:sp>
        <p:nvSpPr>
          <p:cNvPr id="27" name="Arrow: Left-Right 26">
            <a:extLst>
              <a:ext uri="{FF2B5EF4-FFF2-40B4-BE49-F238E27FC236}">
                <a16:creationId xmlns:a16="http://schemas.microsoft.com/office/drawing/2014/main" id="{4484A7C4-1D84-6776-E68A-6D1E56B3DD19}"/>
              </a:ext>
            </a:extLst>
          </p:cNvPr>
          <p:cNvSpPr/>
          <p:nvPr/>
        </p:nvSpPr>
        <p:spPr>
          <a:xfrm>
            <a:off x="9519803" y="2858281"/>
            <a:ext cx="309563" cy="130282"/>
          </a:xfrm>
          <a:prstGeom prst="leftRightArrow">
            <a:avLst/>
          </a:prstGeom>
          <a:solidFill>
            <a:srgbClr val="F9B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Box 30">
            <a:extLst>
              <a:ext uri="{FF2B5EF4-FFF2-40B4-BE49-F238E27FC236}">
                <a16:creationId xmlns:a16="http://schemas.microsoft.com/office/drawing/2014/main" id="{0EAA1B45-B262-7B62-17A2-EE762D1DBDBB}"/>
              </a:ext>
            </a:extLst>
          </p:cNvPr>
          <p:cNvSpPr txBox="1"/>
          <p:nvPr/>
        </p:nvSpPr>
        <p:spPr>
          <a:xfrm>
            <a:off x="6415399" y="3481638"/>
            <a:ext cx="1621863" cy="610424"/>
          </a:xfrm>
          <a:prstGeom prst="rect">
            <a:avLst/>
          </a:prstGeom>
          <a:noFill/>
        </p:spPr>
        <p:txBody>
          <a:bodyPr wrap="square">
            <a:spAutoFit/>
          </a:bodyPr>
          <a:lstStyle/>
          <a:p>
            <a:pPr marL="0" lvl="0" indent="0" algn="ctr">
              <a:lnSpc>
                <a:spcPct val="100000"/>
              </a:lnSpc>
              <a:spcBef>
                <a:spcPts val="50"/>
              </a:spcBef>
              <a:spcAft>
                <a:spcPts val="100"/>
              </a:spcAft>
              <a:buFont typeface="Symbol" panose="05050102010706020507" pitchFamily="18" charset="2"/>
              <a:buNone/>
            </a:pPr>
            <a:r>
              <a:rPr kumimoji="0" lang="en-US" sz="1600" i="1" kern="1200">
                <a:solidFill>
                  <a:schemeClr val="dk1"/>
                </a:solidFill>
                <a:effectLst/>
                <a:latin typeface="Arial Narrow" panose="020B0606020202030204" pitchFamily="34" charset="0"/>
                <a:ea typeface="+mn-ea"/>
                <a:cs typeface="+mn-cs"/>
              </a:rPr>
              <a:t>Informal</a:t>
            </a:r>
          </a:p>
          <a:p>
            <a:pPr marL="0" lvl="0" indent="0" algn="ctr">
              <a:lnSpc>
                <a:spcPct val="100000"/>
              </a:lnSpc>
              <a:spcBef>
                <a:spcPts val="50"/>
              </a:spcBef>
              <a:spcAft>
                <a:spcPts val="100"/>
              </a:spcAft>
              <a:buFont typeface="Symbol" panose="05050102010706020507" pitchFamily="18" charset="2"/>
              <a:buNone/>
            </a:pPr>
            <a:r>
              <a:rPr kumimoji="0" lang="en-US" sz="1600" i="1" kern="1200">
                <a:solidFill>
                  <a:schemeClr val="dk1"/>
                </a:solidFill>
                <a:effectLst/>
                <a:latin typeface="Arial Narrow" panose="020B0606020202030204" pitchFamily="34" charset="0"/>
                <a:ea typeface="+mn-ea"/>
                <a:cs typeface="+mn-cs"/>
              </a:rPr>
              <a:t>enterprises in Togo</a:t>
            </a:r>
          </a:p>
        </p:txBody>
      </p:sp>
      <p:sp>
        <p:nvSpPr>
          <p:cNvPr id="32" name="Arrow: Right 31">
            <a:extLst>
              <a:ext uri="{FF2B5EF4-FFF2-40B4-BE49-F238E27FC236}">
                <a16:creationId xmlns:a16="http://schemas.microsoft.com/office/drawing/2014/main" id="{8B674D08-5D83-A383-5A18-31A0DB69FE07}"/>
              </a:ext>
            </a:extLst>
          </p:cNvPr>
          <p:cNvSpPr/>
          <p:nvPr/>
        </p:nvSpPr>
        <p:spPr>
          <a:xfrm>
            <a:off x="8386315" y="4034957"/>
            <a:ext cx="1116632" cy="130282"/>
          </a:xfrm>
          <a:prstGeom prst="rightArrow">
            <a:avLst>
              <a:gd name="adj1" fmla="val 50000"/>
              <a:gd name="adj2" fmla="val 39478"/>
            </a:avLst>
          </a:prstGeom>
          <a:solidFill>
            <a:srgbClr val="F9B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Box 32">
            <a:extLst>
              <a:ext uri="{FF2B5EF4-FFF2-40B4-BE49-F238E27FC236}">
                <a16:creationId xmlns:a16="http://schemas.microsoft.com/office/drawing/2014/main" id="{53FD88A3-C55A-E6C2-D2FA-97428BE2EF16}"/>
              </a:ext>
            </a:extLst>
          </p:cNvPr>
          <p:cNvSpPr txBox="1"/>
          <p:nvPr/>
        </p:nvSpPr>
        <p:spPr>
          <a:xfrm>
            <a:off x="8042163" y="3435478"/>
            <a:ext cx="1840520" cy="584775"/>
          </a:xfrm>
          <a:prstGeom prst="rect">
            <a:avLst/>
          </a:prstGeom>
          <a:noFill/>
        </p:spPr>
        <p:txBody>
          <a:bodyPr wrap="square">
            <a:spAutoFit/>
          </a:bodyPr>
          <a:lstStyle/>
          <a:p>
            <a:pPr marL="0" lvl="0" indent="0" algn="ctr">
              <a:lnSpc>
                <a:spcPct val="100000"/>
              </a:lnSpc>
              <a:spcBef>
                <a:spcPts val="50"/>
              </a:spcBef>
              <a:spcAft>
                <a:spcPts val="100"/>
              </a:spcAft>
              <a:buFont typeface="Symbol" panose="05050102010706020507" pitchFamily="18" charset="2"/>
              <a:buNone/>
            </a:pPr>
            <a:r>
              <a:rPr kumimoji="0" lang="en-US" sz="1600" i="1" kern="1200">
                <a:solidFill>
                  <a:schemeClr val="dk1"/>
                </a:solidFill>
                <a:effectLst/>
                <a:latin typeface="Arial Narrow" panose="020B0606020202030204" pitchFamily="34" charset="0"/>
                <a:ea typeface="+mn-ea"/>
                <a:cs typeface="+mn-cs"/>
              </a:rPr>
              <a:t>Entrepreneurial training</a:t>
            </a:r>
          </a:p>
        </p:txBody>
      </p:sp>
      <p:pic>
        <p:nvPicPr>
          <p:cNvPr id="35" name="Graphic 34" descr="Dollar with solid fill">
            <a:extLst>
              <a:ext uri="{FF2B5EF4-FFF2-40B4-BE49-F238E27FC236}">
                <a16:creationId xmlns:a16="http://schemas.microsoft.com/office/drawing/2014/main" id="{572798EB-72DF-0AFB-97E9-0B1106B245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9565" y="3398640"/>
            <a:ext cx="761919" cy="761919"/>
          </a:xfrm>
          <a:prstGeom prst="rect">
            <a:avLst/>
          </a:prstGeom>
        </p:spPr>
      </p:pic>
      <p:sp>
        <p:nvSpPr>
          <p:cNvPr id="36" name="TextBox 35">
            <a:extLst>
              <a:ext uri="{FF2B5EF4-FFF2-40B4-BE49-F238E27FC236}">
                <a16:creationId xmlns:a16="http://schemas.microsoft.com/office/drawing/2014/main" id="{C64C741D-76A5-4186-3A1B-046768440B3F}"/>
              </a:ext>
            </a:extLst>
          </p:cNvPr>
          <p:cNvSpPr txBox="1"/>
          <p:nvPr/>
        </p:nvSpPr>
        <p:spPr>
          <a:xfrm>
            <a:off x="10166804" y="3469049"/>
            <a:ext cx="1152979" cy="646331"/>
          </a:xfrm>
          <a:prstGeom prst="rect">
            <a:avLst/>
          </a:prstGeom>
          <a:noFill/>
        </p:spPr>
        <p:txBody>
          <a:bodyPr wrap="square">
            <a:spAutoFit/>
          </a:bodyPr>
          <a:lstStyle/>
          <a:p>
            <a:pPr marL="0" lvl="0" indent="0" algn="ctr">
              <a:lnSpc>
                <a:spcPct val="100000"/>
              </a:lnSpc>
              <a:spcBef>
                <a:spcPts val="50"/>
              </a:spcBef>
              <a:spcAft>
                <a:spcPts val="100"/>
              </a:spcAft>
              <a:buFont typeface="Symbol" panose="05050102010706020507" pitchFamily="18" charset="2"/>
              <a:buNone/>
            </a:pPr>
            <a:r>
              <a:rPr kumimoji="0" lang="en-US" sz="1800" b="1" kern="1200">
                <a:solidFill>
                  <a:schemeClr val="dk1"/>
                </a:solidFill>
                <a:effectLst/>
                <a:latin typeface="Arial Narrow" panose="020B0606020202030204" pitchFamily="34" charset="0"/>
                <a:ea typeface="+mn-ea"/>
                <a:cs typeface="+mn-cs"/>
              </a:rPr>
              <a:t>Profit </a:t>
            </a:r>
            <a:r>
              <a:rPr kumimoji="0" lang="en-US" sz="1800" b="1" kern="1200">
                <a:solidFill>
                  <a:srgbClr val="D93E31"/>
                </a:solidFill>
                <a:effectLst/>
                <a:latin typeface="Arial Narrow" panose="020B0606020202030204" pitchFamily="34" charset="0"/>
                <a:ea typeface="+mn-ea"/>
                <a:cs typeface="+mn-cs"/>
              </a:rPr>
              <a:t>+30%</a:t>
            </a:r>
            <a:endParaRPr kumimoji="0" lang="en-US" sz="1800" kern="1200">
              <a:solidFill>
                <a:srgbClr val="D93E31"/>
              </a:solidFill>
              <a:effectLst/>
              <a:latin typeface="Arial Narrow" panose="020B0606020202030204" pitchFamily="34" charset="0"/>
              <a:ea typeface="+mn-ea"/>
              <a:cs typeface="+mn-cs"/>
            </a:endParaRPr>
          </a:p>
        </p:txBody>
      </p:sp>
      <p:pic>
        <p:nvPicPr>
          <p:cNvPr id="43" name="Picture 42">
            <a:extLst>
              <a:ext uri="{FF2B5EF4-FFF2-40B4-BE49-F238E27FC236}">
                <a16:creationId xmlns:a16="http://schemas.microsoft.com/office/drawing/2014/main" id="{63E733CD-2F0E-34E8-5A58-6A431111356A}"/>
              </a:ext>
            </a:extLst>
          </p:cNvPr>
          <p:cNvPicPr>
            <a:picLocks noChangeAspect="1"/>
          </p:cNvPicPr>
          <p:nvPr/>
        </p:nvPicPr>
        <p:blipFill>
          <a:blip r:embed="rId9"/>
          <a:stretch>
            <a:fillRect/>
          </a:stretch>
        </p:blipFill>
        <p:spPr>
          <a:xfrm>
            <a:off x="8656643" y="4600787"/>
            <a:ext cx="1166593" cy="850733"/>
          </a:xfrm>
          <a:prstGeom prst="rect">
            <a:avLst/>
          </a:prstGeom>
        </p:spPr>
      </p:pic>
      <p:pic>
        <p:nvPicPr>
          <p:cNvPr id="48" name="Picture 47">
            <a:extLst>
              <a:ext uri="{FF2B5EF4-FFF2-40B4-BE49-F238E27FC236}">
                <a16:creationId xmlns:a16="http://schemas.microsoft.com/office/drawing/2014/main" id="{EE3695FC-9511-2F02-8922-9C34977868EB}"/>
              </a:ext>
            </a:extLst>
          </p:cNvPr>
          <p:cNvPicPr>
            <a:picLocks noChangeAspect="1"/>
          </p:cNvPicPr>
          <p:nvPr/>
        </p:nvPicPr>
        <p:blipFill>
          <a:blip r:embed="rId10"/>
          <a:stretch>
            <a:fillRect/>
          </a:stretch>
        </p:blipFill>
        <p:spPr>
          <a:xfrm>
            <a:off x="9662785" y="4522128"/>
            <a:ext cx="1368891" cy="761920"/>
          </a:xfrm>
          <a:prstGeom prst="rect">
            <a:avLst/>
          </a:prstGeom>
        </p:spPr>
      </p:pic>
      <p:pic>
        <p:nvPicPr>
          <p:cNvPr id="1026" name="Picture 2" descr="Centre of Excellence for Advanced Battery Research in DRC Officially launched">
            <a:extLst>
              <a:ext uri="{FF2B5EF4-FFF2-40B4-BE49-F238E27FC236}">
                <a16:creationId xmlns:a16="http://schemas.microsoft.com/office/drawing/2014/main" id="{11E7FC6B-67C9-179D-A3E6-088256E69E7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45439" y="5656611"/>
            <a:ext cx="2552201" cy="85073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346D7963-91A9-FBBF-18BB-A178B50C2931}"/>
              </a:ext>
            </a:extLst>
          </p:cNvPr>
          <p:cNvSpPr txBox="1"/>
          <p:nvPr/>
        </p:nvSpPr>
        <p:spPr>
          <a:xfrm>
            <a:off x="6373362" y="5672474"/>
            <a:ext cx="2532732" cy="882293"/>
          </a:xfrm>
          <a:prstGeom prst="rect">
            <a:avLst/>
          </a:prstGeom>
          <a:noFill/>
        </p:spPr>
        <p:txBody>
          <a:bodyPr wrap="square">
            <a:spAutoFit/>
          </a:bodyPr>
          <a:lstStyle/>
          <a:p>
            <a:pPr marL="0" lvl="0" indent="0" algn="ctr">
              <a:lnSpc>
                <a:spcPct val="100000"/>
              </a:lnSpc>
              <a:spcBef>
                <a:spcPts val="50"/>
              </a:spcBef>
              <a:spcAft>
                <a:spcPts val="100"/>
              </a:spcAft>
              <a:buFont typeface="Symbol" panose="05050102010706020507" pitchFamily="18" charset="2"/>
              <a:buNone/>
            </a:pPr>
            <a:r>
              <a:rPr lang="en-GB" sz="1600" i="1" u="none" strike="noStrike" kern="1200">
                <a:solidFill>
                  <a:srgbClr val="727272"/>
                </a:solidFill>
                <a:effectLst/>
                <a:latin typeface="Arial Narrow" panose="020B0606020202030204" pitchFamily="34" charset="0"/>
              </a:rPr>
              <a:t>Centre of Excellence for </a:t>
            </a:r>
          </a:p>
          <a:p>
            <a:pPr marL="0" lvl="0" indent="0" algn="ctr">
              <a:lnSpc>
                <a:spcPct val="100000"/>
              </a:lnSpc>
              <a:spcBef>
                <a:spcPts val="50"/>
              </a:spcBef>
              <a:spcAft>
                <a:spcPts val="100"/>
              </a:spcAft>
              <a:buFont typeface="Symbol" panose="05050102010706020507" pitchFamily="18" charset="2"/>
              <a:buNone/>
            </a:pPr>
            <a:r>
              <a:rPr lang="en-GB" sz="1600" i="1" u="none" strike="noStrike" kern="1200">
                <a:solidFill>
                  <a:srgbClr val="727272"/>
                </a:solidFill>
                <a:effectLst/>
                <a:latin typeface="Arial Narrow" panose="020B0606020202030204" pitchFamily="34" charset="0"/>
              </a:rPr>
              <a:t>Advanced Battery Research </a:t>
            </a:r>
          </a:p>
          <a:p>
            <a:pPr marL="0" lvl="0" indent="0" algn="ctr">
              <a:lnSpc>
                <a:spcPct val="100000"/>
              </a:lnSpc>
              <a:spcBef>
                <a:spcPts val="50"/>
              </a:spcBef>
              <a:spcAft>
                <a:spcPts val="100"/>
              </a:spcAft>
              <a:buFont typeface="Symbol" panose="05050102010706020507" pitchFamily="18" charset="2"/>
              <a:buNone/>
            </a:pPr>
            <a:r>
              <a:rPr lang="en-GB" sz="1600" i="1" u="none" strike="noStrike" kern="1200">
                <a:solidFill>
                  <a:srgbClr val="727272"/>
                </a:solidFill>
                <a:effectLst/>
                <a:latin typeface="Arial Narrow" panose="020B0606020202030204" pitchFamily="34" charset="0"/>
              </a:rPr>
              <a:t>DR Congo &amp; Zambia</a:t>
            </a:r>
            <a:endParaRPr kumimoji="0" lang="en-US" sz="1600" i="1" kern="1200">
              <a:solidFill>
                <a:schemeClr val="dk1"/>
              </a:solidFill>
              <a:effectLst/>
              <a:latin typeface="Arial Narrow" panose="020B0606020202030204" pitchFamily="34" charset="0"/>
              <a:ea typeface="+mn-ea"/>
              <a:cs typeface="+mn-cs"/>
            </a:endParaRPr>
          </a:p>
        </p:txBody>
      </p:sp>
      <p:sp>
        <p:nvSpPr>
          <p:cNvPr id="53" name="TextBox 52">
            <a:extLst>
              <a:ext uri="{FF2B5EF4-FFF2-40B4-BE49-F238E27FC236}">
                <a16:creationId xmlns:a16="http://schemas.microsoft.com/office/drawing/2014/main" id="{E8A8D6CE-599B-791A-A4A1-40E8E6F0B37B}"/>
              </a:ext>
            </a:extLst>
          </p:cNvPr>
          <p:cNvSpPr txBox="1"/>
          <p:nvPr/>
        </p:nvSpPr>
        <p:spPr>
          <a:xfrm>
            <a:off x="7950219" y="1671512"/>
            <a:ext cx="1277077" cy="584775"/>
          </a:xfrm>
          <a:prstGeom prst="rect">
            <a:avLst/>
          </a:prstGeom>
          <a:noFill/>
        </p:spPr>
        <p:txBody>
          <a:bodyPr wrap="square">
            <a:spAutoFit/>
          </a:bodyPr>
          <a:lstStyle/>
          <a:p>
            <a:pPr lvl="0" algn="ctr">
              <a:lnSpc>
                <a:spcPct val="100000"/>
              </a:lnSpc>
              <a:spcBef>
                <a:spcPts val="50"/>
              </a:spcBef>
              <a:spcAft>
                <a:spcPts val="100"/>
              </a:spcAft>
              <a:buFont typeface="Symbol" panose="05050102010706020507" pitchFamily="18" charset="2"/>
              <a:buNone/>
              <a:tabLst>
                <a:tab pos="806450" algn="l"/>
              </a:tabLst>
            </a:pPr>
            <a:r>
              <a:rPr lang="en-US" sz="1600" b="0" i="1" u="none" strike="noStrike" kern="1200">
                <a:solidFill>
                  <a:srgbClr val="727272"/>
                </a:solidFill>
                <a:effectLst/>
                <a:latin typeface="Arial Narrow" panose="020B0606020202030204" pitchFamily="34" charset="0"/>
              </a:rPr>
              <a:t>Sector Skills Councils</a:t>
            </a:r>
            <a:endParaRPr kumimoji="0" lang="en-US" sz="1600" b="0" i="1" kern="1200">
              <a:solidFill>
                <a:schemeClr val="dk1"/>
              </a:solidFill>
              <a:effectLst/>
              <a:latin typeface="Arial Narrow" panose="020B0606020202030204" pitchFamily="34" charset="0"/>
              <a:ea typeface="+mn-ea"/>
              <a:cs typeface="+mn-cs"/>
            </a:endParaRPr>
          </a:p>
        </p:txBody>
      </p:sp>
      <p:sp>
        <p:nvSpPr>
          <p:cNvPr id="54" name="TextBox 53">
            <a:extLst>
              <a:ext uri="{FF2B5EF4-FFF2-40B4-BE49-F238E27FC236}">
                <a16:creationId xmlns:a16="http://schemas.microsoft.com/office/drawing/2014/main" id="{0C01E313-8FAA-4CB2-2280-91F5B5FEB6A7}"/>
              </a:ext>
            </a:extLst>
          </p:cNvPr>
          <p:cNvSpPr txBox="1"/>
          <p:nvPr/>
        </p:nvSpPr>
        <p:spPr>
          <a:xfrm>
            <a:off x="5966088" y="1572757"/>
            <a:ext cx="1621863" cy="830997"/>
          </a:xfrm>
          <a:prstGeom prst="rect">
            <a:avLst/>
          </a:prstGeom>
          <a:noFill/>
        </p:spPr>
        <p:txBody>
          <a:bodyPr wrap="square" rtlCol="0">
            <a:spAutoFit/>
          </a:bodyPr>
          <a:lstStyle/>
          <a:p>
            <a:pPr algn="ctr"/>
            <a:r>
              <a:rPr kumimoji="0" lang="en-US" sz="1600" b="0" i="1" kern="1200">
                <a:solidFill>
                  <a:schemeClr val="dk1"/>
                </a:solidFill>
                <a:effectLst/>
                <a:latin typeface="Arial Narrow" panose="020B0606020202030204" pitchFamily="34" charset="0"/>
                <a:ea typeface="+mn-ea"/>
                <a:cs typeface="+mn-cs"/>
              </a:rPr>
              <a:t>Kenya’s National Skills Development Plan</a:t>
            </a:r>
            <a:endParaRPr lang="de-DE" sz="1600"/>
          </a:p>
        </p:txBody>
      </p:sp>
      <p:sp>
        <p:nvSpPr>
          <p:cNvPr id="55" name="TextBox 54">
            <a:extLst>
              <a:ext uri="{FF2B5EF4-FFF2-40B4-BE49-F238E27FC236}">
                <a16:creationId xmlns:a16="http://schemas.microsoft.com/office/drawing/2014/main" id="{3459C292-ADD6-5FF5-24D9-D822CB51FA2C}"/>
              </a:ext>
            </a:extLst>
          </p:cNvPr>
          <p:cNvSpPr txBox="1"/>
          <p:nvPr/>
        </p:nvSpPr>
        <p:spPr>
          <a:xfrm>
            <a:off x="6855892" y="4528877"/>
            <a:ext cx="1621863" cy="830997"/>
          </a:xfrm>
          <a:prstGeom prst="rect">
            <a:avLst/>
          </a:prstGeom>
          <a:noFill/>
        </p:spPr>
        <p:txBody>
          <a:bodyPr wrap="square" rtlCol="0">
            <a:spAutoFit/>
          </a:bodyPr>
          <a:lstStyle/>
          <a:p>
            <a:pPr algn="ctr"/>
            <a:r>
              <a:rPr kumimoji="0" lang="en-US" sz="1600" b="0" i="1" kern="1200">
                <a:solidFill>
                  <a:schemeClr val="dk1"/>
                </a:solidFill>
                <a:effectLst/>
                <a:latin typeface="Arial Narrow" panose="020B0606020202030204" pitchFamily="34" charset="0"/>
                <a:ea typeface="+mn-ea"/>
                <a:cs typeface="+mn-cs"/>
              </a:rPr>
              <a:t>South Africa’s TVET curriculum reform</a:t>
            </a:r>
            <a:endParaRPr lang="de-DE" sz="1600"/>
          </a:p>
        </p:txBody>
      </p:sp>
      <p:sp>
        <p:nvSpPr>
          <p:cNvPr id="2" name="Arrow: Left-Right 1">
            <a:extLst>
              <a:ext uri="{FF2B5EF4-FFF2-40B4-BE49-F238E27FC236}">
                <a16:creationId xmlns:a16="http://schemas.microsoft.com/office/drawing/2014/main" id="{3F46E7B5-2F07-CD9A-736B-CC51B926A141}"/>
              </a:ext>
            </a:extLst>
          </p:cNvPr>
          <p:cNvSpPr/>
          <p:nvPr/>
        </p:nvSpPr>
        <p:spPr>
          <a:xfrm>
            <a:off x="9320200" y="1932401"/>
            <a:ext cx="309563" cy="130282"/>
          </a:xfrm>
          <a:prstGeom prst="leftRightArrow">
            <a:avLst/>
          </a:prstGeom>
          <a:solidFill>
            <a:srgbClr val="F9B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6617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000" y="3165388"/>
            <a:ext cx="8832000" cy="566822"/>
          </a:xfrm>
        </p:spPr>
        <p:txBody>
          <a:bodyPr/>
          <a:lstStyle/>
          <a:p>
            <a:r>
              <a:rPr lang="en-GB"/>
              <a:t>Regional chapters</a:t>
            </a:r>
          </a:p>
        </p:txBody>
      </p:sp>
    </p:spTree>
    <p:extLst>
      <p:ext uri="{BB962C8B-B14F-4D97-AF65-F5344CB8AC3E}">
        <p14:creationId xmlns:p14="http://schemas.microsoft.com/office/powerpoint/2010/main" val="39777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30870C-0F36-50DE-C1AC-93FFA6ADA2EA}"/>
              </a:ext>
            </a:extLst>
          </p:cNvPr>
          <p:cNvPicPr>
            <a:picLocks noChangeAspect="1"/>
          </p:cNvPicPr>
          <p:nvPr/>
        </p:nvPicPr>
        <p:blipFill>
          <a:blip r:embed="rId3"/>
          <a:stretch>
            <a:fillRect/>
          </a:stretch>
        </p:blipFill>
        <p:spPr>
          <a:xfrm>
            <a:off x="4683612" y="2747160"/>
            <a:ext cx="3752805" cy="3917093"/>
          </a:xfrm>
          <a:prstGeom prst="rect">
            <a:avLst/>
          </a:prstGeom>
        </p:spPr>
      </p:pic>
      <p:sp>
        <p:nvSpPr>
          <p:cNvPr id="31" name="TextBox 30">
            <a:extLst>
              <a:ext uri="{FF2B5EF4-FFF2-40B4-BE49-F238E27FC236}">
                <a16:creationId xmlns:a16="http://schemas.microsoft.com/office/drawing/2014/main" id="{C3586FC0-D29A-8D90-647B-4CB433E89A5D}"/>
              </a:ext>
            </a:extLst>
          </p:cNvPr>
          <p:cNvSpPr txBox="1"/>
          <p:nvPr/>
        </p:nvSpPr>
        <p:spPr>
          <a:xfrm>
            <a:off x="204908" y="1435318"/>
            <a:ext cx="437915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masis MT Pro Medium" panose="02040604050005020304" pitchFamily="18" charset="0"/>
                <a:ea typeface="MS Gothic" panose="020B0609070205080204" pitchFamily="49" charset="-128"/>
                <a:cs typeface="Times New Roman" panose="02020603050405020304" pitchFamily="18" charset="0"/>
              </a:rPr>
              <a:t>Despite </a:t>
            </a:r>
            <a:r>
              <a:rPr lang="en-US">
                <a:solidFill>
                  <a:schemeClr val="accent6"/>
                </a:solidFill>
                <a:latin typeface="Amasis MT Pro Medium" panose="02040604050005020304" pitchFamily="18" charset="0"/>
                <a:ea typeface="MS Gothic" panose="020B0609070205080204" pitchFamily="49" charset="-128"/>
                <a:cs typeface="Times New Roman" panose="02020603050405020304" pitchFamily="18" charset="0"/>
              </a:rPr>
              <a:t>advances in STEM education</a:t>
            </a:r>
            <a:r>
              <a:rPr lang="en-US">
                <a:latin typeface="Amasis MT Pro Medium" panose="02040604050005020304" pitchFamily="18" charset="0"/>
                <a:ea typeface="MS Gothic" panose="020B0609070205080204" pitchFamily="49" charset="-128"/>
                <a:cs typeface="Times New Roman" panose="02020603050405020304" pitchFamily="18" charset="0"/>
              </a:rPr>
              <a:t>, skilled employment is divided across </a:t>
            </a:r>
            <a:r>
              <a:rPr lang="en-US">
                <a:solidFill>
                  <a:schemeClr val="accent6"/>
                </a:solidFill>
                <a:latin typeface="Amasis MT Pro Medium" panose="02040604050005020304" pitchFamily="18" charset="0"/>
                <a:ea typeface="MS Gothic" panose="020B0609070205080204" pitchFamily="49" charset="-128"/>
                <a:cs typeface="Times New Roman" panose="02020603050405020304" pitchFamily="18" charset="0"/>
              </a:rPr>
              <a:t>rural-urban</a:t>
            </a:r>
            <a:r>
              <a:rPr lang="en-US">
                <a:latin typeface="Amasis MT Pro Medium" panose="02040604050005020304" pitchFamily="18" charset="0"/>
                <a:ea typeface="MS Gothic" panose="020B0609070205080204" pitchFamily="49" charset="-128"/>
                <a:cs typeface="Times New Roman" panose="02020603050405020304" pitchFamily="18" charset="0"/>
              </a:rPr>
              <a:t> areas and </a:t>
            </a:r>
            <a:r>
              <a:rPr lang="en-US">
                <a:solidFill>
                  <a:schemeClr val="accent6"/>
                </a:solidFill>
                <a:latin typeface="Amasis MT Pro Medium" panose="02040604050005020304" pitchFamily="18" charset="0"/>
                <a:ea typeface="MS Gothic" panose="020B0609070205080204" pitchFamily="49" charset="-128"/>
                <a:cs typeface="Times New Roman" panose="02020603050405020304" pitchFamily="18" charset="0"/>
              </a:rPr>
              <a:t>gender</a:t>
            </a:r>
          </a:p>
        </p:txBody>
      </p:sp>
      <p:cxnSp>
        <p:nvCxnSpPr>
          <p:cNvPr id="91" name="Straight Connector 90">
            <a:extLst>
              <a:ext uri="{FF2B5EF4-FFF2-40B4-BE49-F238E27FC236}">
                <a16:creationId xmlns:a16="http://schemas.microsoft.com/office/drawing/2014/main" id="{C46587C0-D335-82F2-E903-66BA33073FBF}"/>
              </a:ext>
            </a:extLst>
          </p:cNvPr>
          <p:cNvCxnSpPr>
            <a:cxnSpLocks/>
          </p:cNvCxnSpPr>
          <p:nvPr/>
        </p:nvCxnSpPr>
        <p:spPr>
          <a:xfrm>
            <a:off x="4661758" y="1415705"/>
            <a:ext cx="0" cy="530930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E977BA34-7A62-DC7E-ADE7-B06D80B2B739}"/>
              </a:ext>
            </a:extLst>
          </p:cNvPr>
          <p:cNvSpPr txBox="1">
            <a:spLocks/>
          </p:cNvSpPr>
          <p:nvPr/>
        </p:nvSpPr>
        <p:spPr>
          <a:xfrm>
            <a:off x="1440000" y="237600"/>
            <a:ext cx="10416942"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US" sz="2800" b="1">
                <a:solidFill>
                  <a:schemeClr val="accent6"/>
                </a:solidFill>
              </a:rPr>
              <a:t>West Africa</a:t>
            </a:r>
            <a:r>
              <a:rPr lang="en-US" sz="2800" b="1"/>
              <a:t> expands skill acquisition in </a:t>
            </a:r>
            <a:r>
              <a:rPr lang="en-US" sz="2800" b="1">
                <a:solidFill>
                  <a:schemeClr val="accent6"/>
                </a:solidFill>
              </a:rPr>
              <a:t>agri‑food </a:t>
            </a:r>
            <a:r>
              <a:rPr lang="en-US" sz="2800" b="1"/>
              <a:t>through training and recognition of prior learning (RPL)</a:t>
            </a:r>
            <a:endParaRPr lang="en-US" sz="2800" b="1">
              <a:solidFill>
                <a:schemeClr val="accent6"/>
              </a:solidFill>
            </a:endParaRPr>
          </a:p>
        </p:txBody>
      </p:sp>
      <p:sp>
        <p:nvSpPr>
          <p:cNvPr id="12" name="TextBox 11">
            <a:extLst>
              <a:ext uri="{FF2B5EF4-FFF2-40B4-BE49-F238E27FC236}">
                <a16:creationId xmlns:a16="http://schemas.microsoft.com/office/drawing/2014/main" id="{6F24E192-151C-7E3E-C046-B2B036CC497B}"/>
              </a:ext>
            </a:extLst>
          </p:cNvPr>
          <p:cNvSpPr txBox="1"/>
          <p:nvPr/>
        </p:nvSpPr>
        <p:spPr>
          <a:xfrm>
            <a:off x="204908" y="2566163"/>
            <a:ext cx="2453598" cy="1323439"/>
          </a:xfrm>
          <a:prstGeom prst="rect">
            <a:avLst/>
          </a:prstGeom>
          <a:noFill/>
        </p:spPr>
        <p:txBody>
          <a:bodyPr wrap="square" rtlCol="0">
            <a:spAutoFit/>
          </a:bodyPr>
          <a:lstStyle/>
          <a:p>
            <a:pPr algn="ctr"/>
            <a:r>
              <a:rPr lang="es-MX" sz="1600" err="1">
                <a:solidFill>
                  <a:schemeClr val="accent6"/>
                </a:solidFill>
                <a:latin typeface="Amasis MT Pro Medium" panose="02040604050005020304" pitchFamily="18" charset="0"/>
              </a:rPr>
              <a:t>The</a:t>
            </a:r>
            <a:r>
              <a:rPr lang="es-MX" sz="1600">
                <a:solidFill>
                  <a:schemeClr val="accent6"/>
                </a:solidFill>
                <a:latin typeface="Amasis MT Pro Medium" panose="02040604050005020304" pitchFamily="18" charset="0"/>
              </a:rPr>
              <a:t> </a:t>
            </a:r>
            <a:r>
              <a:rPr lang="es-MX" sz="1600" err="1">
                <a:solidFill>
                  <a:schemeClr val="accent6"/>
                </a:solidFill>
                <a:latin typeface="Amasis MT Pro Medium" panose="02040604050005020304" pitchFamily="18" charset="0"/>
              </a:rPr>
              <a:t>percentage</a:t>
            </a:r>
            <a:r>
              <a:rPr lang="es-MX" sz="1600">
                <a:solidFill>
                  <a:schemeClr val="accent6"/>
                </a:solidFill>
                <a:latin typeface="Amasis MT Pro Medium" panose="02040604050005020304" pitchFamily="18" charset="0"/>
              </a:rPr>
              <a:t> </a:t>
            </a:r>
            <a:r>
              <a:rPr lang="es-MX" sz="1600" err="1">
                <a:solidFill>
                  <a:schemeClr val="accent6"/>
                </a:solidFill>
                <a:latin typeface="Amasis MT Pro Medium" panose="02040604050005020304" pitchFamily="18" charset="0"/>
              </a:rPr>
              <a:t>of</a:t>
            </a:r>
            <a:r>
              <a:rPr lang="es-MX" sz="1600">
                <a:solidFill>
                  <a:schemeClr val="accent6"/>
                </a:solidFill>
                <a:latin typeface="Amasis MT Pro Medium" panose="02040604050005020304" pitchFamily="18" charset="0"/>
              </a:rPr>
              <a:t> STEM </a:t>
            </a:r>
            <a:r>
              <a:rPr lang="es-MX" sz="1600" err="1">
                <a:solidFill>
                  <a:schemeClr val="accent6"/>
                </a:solidFill>
                <a:latin typeface="Amasis MT Pro Medium" panose="02040604050005020304" pitchFamily="18" charset="0"/>
              </a:rPr>
              <a:t>teachers</a:t>
            </a:r>
            <a:r>
              <a:rPr lang="es-MX" sz="1600">
                <a:solidFill>
                  <a:schemeClr val="accent6"/>
                </a:solidFill>
                <a:latin typeface="Amasis MT Pro Medium" panose="02040604050005020304" pitchFamily="18" charset="0"/>
              </a:rPr>
              <a:t> </a:t>
            </a:r>
            <a:r>
              <a:rPr lang="es-MX" sz="1600">
                <a:solidFill>
                  <a:srgbClr val="E6E6E6">
                    <a:lumMod val="50000"/>
                  </a:srgbClr>
                </a:solidFill>
                <a:latin typeface="Amasis MT Pro Medium" panose="02040604050005020304" pitchFamily="18" charset="0"/>
              </a:rPr>
              <a:t>in West Africa </a:t>
            </a:r>
            <a:r>
              <a:rPr lang="es-MX" sz="1600" err="1">
                <a:solidFill>
                  <a:srgbClr val="E6E6E6">
                    <a:lumMod val="50000"/>
                  </a:srgbClr>
                </a:solidFill>
                <a:latin typeface="Amasis MT Pro Medium" panose="02040604050005020304" pitchFamily="18" charset="0"/>
              </a:rPr>
              <a:t>is</a:t>
            </a:r>
            <a:r>
              <a:rPr lang="es-MX" sz="1600">
                <a:solidFill>
                  <a:srgbClr val="E6E6E6">
                    <a:lumMod val="50000"/>
                  </a:srgbClr>
                </a:solidFill>
                <a:latin typeface="Amasis MT Pro Medium" panose="02040604050005020304" pitchFamily="18" charset="0"/>
              </a:rPr>
              <a:t> </a:t>
            </a:r>
            <a:r>
              <a:rPr lang="es-MX" sz="1600" err="1">
                <a:solidFill>
                  <a:srgbClr val="E6E6E6">
                    <a:lumMod val="50000"/>
                  </a:srgbClr>
                </a:solidFill>
                <a:latin typeface="Amasis MT Pro Medium" panose="02040604050005020304" pitchFamily="18" charset="0"/>
              </a:rPr>
              <a:t>approaching</a:t>
            </a:r>
            <a:r>
              <a:rPr lang="es-MX" sz="1600">
                <a:solidFill>
                  <a:srgbClr val="E6E6E6">
                    <a:lumMod val="50000"/>
                  </a:srgbClr>
                </a:solidFill>
                <a:latin typeface="Amasis MT Pro Medium" panose="02040604050005020304" pitchFamily="18" charset="0"/>
              </a:rPr>
              <a:t> </a:t>
            </a:r>
            <a:r>
              <a:rPr lang="es-MX" sz="1600" err="1">
                <a:solidFill>
                  <a:srgbClr val="E6E6E6">
                    <a:lumMod val="50000"/>
                  </a:srgbClr>
                </a:solidFill>
                <a:latin typeface="Amasis MT Pro Medium" panose="02040604050005020304" pitchFamily="18" charset="0"/>
              </a:rPr>
              <a:t>the</a:t>
            </a:r>
            <a:r>
              <a:rPr lang="es-MX" sz="1600">
                <a:solidFill>
                  <a:srgbClr val="E6E6E6">
                    <a:lumMod val="50000"/>
                  </a:srgbClr>
                </a:solidFill>
                <a:latin typeface="Amasis MT Pro Medium" panose="02040604050005020304" pitchFamily="18" charset="0"/>
              </a:rPr>
              <a:t> </a:t>
            </a:r>
            <a:r>
              <a:rPr lang="es-MX" sz="1600">
                <a:solidFill>
                  <a:schemeClr val="accent6"/>
                </a:solidFill>
                <a:latin typeface="Amasis MT Pro Medium" panose="02040604050005020304" pitchFamily="18" charset="0"/>
              </a:rPr>
              <a:t>30% target set </a:t>
            </a:r>
            <a:r>
              <a:rPr lang="es-MX" sz="1600" err="1">
                <a:solidFill>
                  <a:schemeClr val="accent6"/>
                </a:solidFill>
                <a:latin typeface="Amasis MT Pro Medium" panose="02040604050005020304" pitchFamily="18" charset="0"/>
              </a:rPr>
              <a:t>by</a:t>
            </a:r>
            <a:r>
              <a:rPr lang="es-MX" sz="1600">
                <a:solidFill>
                  <a:schemeClr val="accent6"/>
                </a:solidFill>
                <a:latin typeface="Amasis MT Pro Medium" panose="02040604050005020304" pitchFamily="18" charset="0"/>
              </a:rPr>
              <a:t> Agenda 2063</a:t>
            </a:r>
            <a:endParaRPr lang="en-US" sz="1600">
              <a:solidFill>
                <a:schemeClr val="accent6"/>
              </a:solidFill>
              <a:latin typeface="Amasis MT Pro Medium" panose="02040604050005020304" pitchFamily="18" charset="0"/>
            </a:endParaRPr>
          </a:p>
        </p:txBody>
      </p:sp>
      <p:sp>
        <p:nvSpPr>
          <p:cNvPr id="13" name="TextBox 12">
            <a:extLst>
              <a:ext uri="{FF2B5EF4-FFF2-40B4-BE49-F238E27FC236}">
                <a16:creationId xmlns:a16="http://schemas.microsoft.com/office/drawing/2014/main" id="{87477CD6-8E9E-C1D4-F500-765421512C40}"/>
              </a:ext>
            </a:extLst>
          </p:cNvPr>
          <p:cNvSpPr txBox="1"/>
          <p:nvPr/>
        </p:nvSpPr>
        <p:spPr>
          <a:xfrm>
            <a:off x="2703384" y="2691039"/>
            <a:ext cx="1592495" cy="400110"/>
          </a:xfrm>
          <a:prstGeom prst="rect">
            <a:avLst/>
          </a:prstGeom>
          <a:noFill/>
        </p:spPr>
        <p:txBody>
          <a:bodyPr wrap="square" rtlCol="0">
            <a:spAutoFit/>
          </a:bodyPr>
          <a:lstStyle/>
          <a:p>
            <a:r>
              <a:rPr lang="es-MX" sz="2000">
                <a:solidFill>
                  <a:srgbClr val="E6E6E6">
                    <a:lumMod val="50000"/>
                  </a:srgbClr>
                </a:solidFill>
                <a:latin typeface="Amasis MT Pro Medium" panose="02040604050005020304" pitchFamily="18" charset="0"/>
              </a:rPr>
              <a:t>19% in 2021</a:t>
            </a:r>
            <a:endParaRPr lang="en-US" sz="2000">
              <a:solidFill>
                <a:srgbClr val="E6E6E6">
                  <a:lumMod val="50000"/>
                </a:srgbClr>
              </a:solidFill>
              <a:latin typeface="Amasis MT Pro Medium" panose="02040604050005020304" pitchFamily="18" charset="0"/>
            </a:endParaRPr>
          </a:p>
        </p:txBody>
      </p:sp>
      <p:sp>
        <p:nvSpPr>
          <p:cNvPr id="14" name="Arrow: Right 13">
            <a:extLst>
              <a:ext uri="{FF2B5EF4-FFF2-40B4-BE49-F238E27FC236}">
                <a16:creationId xmlns:a16="http://schemas.microsoft.com/office/drawing/2014/main" id="{A08D1A3A-810B-A84E-7E29-42CABC196322}"/>
              </a:ext>
            </a:extLst>
          </p:cNvPr>
          <p:cNvSpPr/>
          <p:nvPr/>
        </p:nvSpPr>
        <p:spPr>
          <a:xfrm rot="16200000">
            <a:off x="3231338" y="3138068"/>
            <a:ext cx="446831" cy="369332"/>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55EE97-0596-62B5-1FBF-AC19E336C582}"/>
              </a:ext>
            </a:extLst>
          </p:cNvPr>
          <p:cNvSpPr txBox="1"/>
          <p:nvPr/>
        </p:nvSpPr>
        <p:spPr>
          <a:xfrm>
            <a:off x="2748262" y="3551048"/>
            <a:ext cx="1592495" cy="400110"/>
          </a:xfrm>
          <a:prstGeom prst="rect">
            <a:avLst/>
          </a:prstGeom>
          <a:noFill/>
        </p:spPr>
        <p:txBody>
          <a:bodyPr wrap="square" rtlCol="0">
            <a:spAutoFit/>
          </a:bodyPr>
          <a:lstStyle/>
          <a:p>
            <a:r>
              <a:rPr lang="es-MX" sz="2000">
                <a:latin typeface="Amasis MT Pro Medium" panose="02040604050005020304" pitchFamily="18" charset="0"/>
              </a:rPr>
              <a:t>13% in 2019</a:t>
            </a:r>
            <a:endParaRPr lang="en-US" sz="2000">
              <a:latin typeface="Amasis MT Pro Medium" panose="02040604050005020304" pitchFamily="18" charset="0"/>
            </a:endParaRPr>
          </a:p>
        </p:txBody>
      </p:sp>
      <p:sp>
        <p:nvSpPr>
          <p:cNvPr id="9" name="TextBox 8">
            <a:extLst>
              <a:ext uri="{FF2B5EF4-FFF2-40B4-BE49-F238E27FC236}">
                <a16:creationId xmlns:a16="http://schemas.microsoft.com/office/drawing/2014/main" id="{3BC5CD62-7E05-3DCB-DAB1-422DFC57B0E8}"/>
              </a:ext>
            </a:extLst>
          </p:cNvPr>
          <p:cNvSpPr txBox="1"/>
          <p:nvPr/>
        </p:nvSpPr>
        <p:spPr>
          <a:xfrm>
            <a:off x="4665516" y="1435318"/>
            <a:ext cx="7386307" cy="1323439"/>
          </a:xfrm>
          <a:prstGeom prst="rect">
            <a:avLst/>
          </a:prstGeom>
          <a:noFill/>
        </p:spPr>
        <p:txBody>
          <a:bodyPr wrap="square" lIns="91440" tIns="45720" rIns="91440" bIns="45720" anchor="t">
            <a:spAutoFit/>
          </a:bodyPr>
          <a:lstStyle/>
          <a:p>
            <a:pPr algn="ctr">
              <a:defRPr/>
            </a:pPr>
            <a:r>
              <a:rPr lang="en-US" sz="2000">
                <a:latin typeface="Amasis MT Pro Medium"/>
                <a:ea typeface="MS Gothic"/>
                <a:cs typeface="Times New Roman"/>
              </a:rPr>
              <a:t> Training is a crucial tool in skill acquisition.</a:t>
            </a:r>
          </a:p>
          <a:p>
            <a:pPr algn="ctr">
              <a:defRPr/>
            </a:pPr>
            <a:r>
              <a:rPr lang="en-US" sz="2000">
                <a:latin typeface="Amasis MT Pro Medium"/>
                <a:ea typeface="MS Gothic"/>
                <a:cs typeface="Times New Roman"/>
              </a:rPr>
              <a:t>While </a:t>
            </a:r>
            <a:r>
              <a:rPr lang="en-US" sz="2000">
                <a:solidFill>
                  <a:schemeClr val="accent6"/>
                </a:solidFill>
                <a:latin typeface="Amasis MT Pro Medium"/>
                <a:ea typeface="MS Gothic"/>
                <a:cs typeface="Times New Roman"/>
              </a:rPr>
              <a:t>RPL that</a:t>
            </a:r>
            <a:r>
              <a:rPr lang="en-US" sz="2000">
                <a:solidFill>
                  <a:schemeClr val="accent6">
                    <a:lumMod val="75000"/>
                  </a:schemeClr>
                </a:solidFill>
                <a:latin typeface="Amasis MT Pro Medium"/>
                <a:ea typeface="MS Gothic"/>
                <a:cs typeface="Times New Roman"/>
              </a:rPr>
              <a:t> </a:t>
            </a:r>
            <a:r>
              <a:rPr lang="en-US" sz="2000">
                <a:solidFill>
                  <a:schemeClr val="accent6"/>
                </a:solidFill>
                <a:latin typeface="Amasis MT Pro Medium"/>
                <a:ea typeface="MS Gothic"/>
                <a:cs typeface="Times New Roman"/>
              </a:rPr>
              <a:t>validates non-formal, informal and formal learning</a:t>
            </a:r>
            <a:r>
              <a:rPr lang="en-US" sz="2000">
                <a:latin typeface="Amasis MT Pro Medium"/>
                <a:ea typeface="MS Gothic"/>
                <a:cs typeface="Times New Roman"/>
              </a:rPr>
              <a:t> covers key sectors, it is yet to extend to the agriculture sector</a:t>
            </a:r>
            <a:endParaRPr lang="en-US" sz="2000">
              <a:solidFill>
                <a:schemeClr val="accent6"/>
              </a:solidFill>
              <a:latin typeface="Amasis MT Pro Medium"/>
              <a:ea typeface="MS Gothic"/>
              <a:cs typeface="Times New Roman"/>
            </a:endParaRPr>
          </a:p>
        </p:txBody>
      </p:sp>
      <p:sp>
        <p:nvSpPr>
          <p:cNvPr id="18" name="Left Brace 17">
            <a:extLst>
              <a:ext uri="{FF2B5EF4-FFF2-40B4-BE49-F238E27FC236}">
                <a16:creationId xmlns:a16="http://schemas.microsoft.com/office/drawing/2014/main" id="{1B74BD82-255B-3CB0-0D55-975F98EFF4A3}"/>
              </a:ext>
            </a:extLst>
          </p:cNvPr>
          <p:cNvSpPr/>
          <p:nvPr/>
        </p:nvSpPr>
        <p:spPr>
          <a:xfrm>
            <a:off x="2658506" y="2619375"/>
            <a:ext cx="89756" cy="127022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61D4D9AD-86A0-1B94-831A-2EA3970A33F3}"/>
              </a:ext>
            </a:extLst>
          </p:cNvPr>
          <p:cNvPicPr>
            <a:picLocks noChangeAspect="1"/>
          </p:cNvPicPr>
          <p:nvPr/>
        </p:nvPicPr>
        <p:blipFill>
          <a:blip r:embed="rId4"/>
          <a:stretch>
            <a:fillRect/>
          </a:stretch>
        </p:blipFill>
        <p:spPr>
          <a:xfrm>
            <a:off x="553453" y="4221993"/>
            <a:ext cx="3787304" cy="2558525"/>
          </a:xfrm>
          <a:prstGeom prst="roundRect">
            <a:avLst/>
          </a:prstGeom>
          <a:effectLst/>
        </p:spPr>
      </p:pic>
      <p:sp>
        <p:nvSpPr>
          <p:cNvPr id="23" name="TextBox 22">
            <a:extLst>
              <a:ext uri="{FF2B5EF4-FFF2-40B4-BE49-F238E27FC236}">
                <a16:creationId xmlns:a16="http://schemas.microsoft.com/office/drawing/2014/main" id="{4B7D3CEE-35EF-D07A-9213-4CBC0806EF8B}"/>
              </a:ext>
            </a:extLst>
          </p:cNvPr>
          <p:cNvSpPr txBox="1"/>
          <p:nvPr/>
        </p:nvSpPr>
        <p:spPr>
          <a:xfrm>
            <a:off x="8818913" y="3582062"/>
            <a:ext cx="2945828" cy="1564105"/>
          </a:xfrm>
          <a:prstGeom prst="rect">
            <a:avLst/>
          </a:prstGeom>
          <a:pattFill prst="pct80">
            <a:fgClr>
              <a:srgbClr val="FEFEFE"/>
            </a:fgClr>
            <a:bgClr>
              <a:schemeClr val="bg1"/>
            </a:bgClr>
          </a:pattFill>
        </p:spPr>
        <p:txBody>
          <a:bodyPr wrap="square" rtlCol="0">
            <a:spAutoFit/>
          </a:bodyPr>
          <a:lstStyle/>
          <a:p>
            <a:endParaRPr lang="en-US"/>
          </a:p>
        </p:txBody>
      </p:sp>
      <p:pic>
        <p:nvPicPr>
          <p:cNvPr id="28" name="Picture 27">
            <a:extLst>
              <a:ext uri="{FF2B5EF4-FFF2-40B4-BE49-F238E27FC236}">
                <a16:creationId xmlns:a16="http://schemas.microsoft.com/office/drawing/2014/main" id="{19E8BB08-4318-6AFA-910A-B29DA65A0219}"/>
              </a:ext>
            </a:extLst>
          </p:cNvPr>
          <p:cNvPicPr>
            <a:picLocks noChangeAspect="1"/>
          </p:cNvPicPr>
          <p:nvPr/>
        </p:nvPicPr>
        <p:blipFill>
          <a:blip r:embed="rId5"/>
          <a:stretch>
            <a:fillRect/>
          </a:stretch>
        </p:blipFill>
        <p:spPr>
          <a:xfrm>
            <a:off x="8679346" y="2691038"/>
            <a:ext cx="3372477" cy="4033969"/>
          </a:xfrm>
          <a:prstGeom prst="rect">
            <a:avLst/>
          </a:prstGeom>
        </p:spPr>
      </p:pic>
    </p:spTree>
    <p:extLst>
      <p:ext uri="{BB962C8B-B14F-4D97-AF65-F5344CB8AC3E}">
        <p14:creationId xmlns:p14="http://schemas.microsoft.com/office/powerpoint/2010/main" val="67350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975" y="243768"/>
            <a:ext cx="10913286" cy="1022400"/>
          </a:xfrm>
        </p:spPr>
        <p:txBody>
          <a:bodyPr>
            <a:noAutofit/>
          </a:bodyPr>
          <a:lstStyle/>
          <a:p>
            <a:r>
              <a:rPr lang="fr-FR" sz="2800" b="1"/>
              <a:t>A </a:t>
            </a:r>
            <a:r>
              <a:rPr lang="fr-FR" sz="2800" b="1">
                <a:solidFill>
                  <a:schemeClr val="accent6">
                    <a:lumMod val="75000"/>
                  </a:schemeClr>
                </a:solidFill>
              </a:rPr>
              <a:t>collaborative &amp; inclusive </a:t>
            </a:r>
            <a:r>
              <a:rPr lang="fr-FR" sz="2800" b="1" err="1"/>
              <a:t>approach</a:t>
            </a:r>
            <a:r>
              <a:rPr lang="fr-FR" sz="2800" b="1"/>
              <a:t> to </a:t>
            </a:r>
            <a:r>
              <a:rPr lang="fr-FR" sz="2800" b="1" err="1">
                <a:solidFill>
                  <a:schemeClr val="accent3">
                    <a:lumMod val="75000"/>
                  </a:schemeClr>
                </a:solidFill>
              </a:rPr>
              <a:t>policy-making</a:t>
            </a:r>
            <a:r>
              <a:rPr lang="fr-FR" sz="2800" b="1"/>
              <a:t>: </a:t>
            </a:r>
            <a:br>
              <a:rPr lang="fr-FR" sz="2800" b="1"/>
            </a:br>
            <a:r>
              <a:rPr lang="en-US" sz="2800" b="1" i="1"/>
              <a:t>Africa’s Development Dynamics report</a:t>
            </a:r>
            <a:endParaRPr lang="en-GB" sz="2800">
              <a:solidFill>
                <a:schemeClr val="accent5"/>
              </a:solidFill>
            </a:endParaRPr>
          </a:p>
        </p:txBody>
      </p:sp>
      <p:sp>
        <p:nvSpPr>
          <p:cNvPr id="11" name="Slide Number Placeholder 10"/>
          <p:cNvSpPr>
            <a:spLocks noGrp="1"/>
          </p:cNvSpPr>
          <p:nvPr>
            <p:ph type="sldNum" sz="quarter" idx="4294967295"/>
          </p:nvPr>
        </p:nvSpPr>
        <p:spPr/>
        <p:txBody>
          <a:bodyPr/>
          <a:lstStyle/>
          <a:p>
            <a:fld id="{1432B06E-B3DB-4998-A605-AE9096DC2B78}" type="slidenum">
              <a:rPr lang="en-GB" smtClean="0"/>
              <a:t>2</a:t>
            </a:fld>
            <a:endParaRPr lang="en-GB"/>
          </a:p>
        </p:txBody>
      </p:sp>
      <p:pic>
        <p:nvPicPr>
          <p:cNvPr id="7" name="Picture 2" descr="\\FS-CH-1.main.oecd.org\Users3\nguyen_t\Desktop\Temp\image0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975" y="1297311"/>
            <a:ext cx="3778912" cy="1918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oecd de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0009" y="1816567"/>
            <a:ext cx="2160240" cy="130978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78992" y="1412777"/>
            <a:ext cx="5813153" cy="524479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5292765" y="1412777"/>
            <a:ext cx="5267731" cy="524479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5" descr="S:\Data\African Development Outlook\AEO2016\Presentations AEO 2016\AEO 2016 - Thematic chapter presentation\Banner logos AEO 2016\OECD.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36161" y="4193794"/>
            <a:ext cx="1538357" cy="5632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S:\Data\African Development Outlook\AEO2016\Presentations AEO 2016\AEO 2016 - Thematic chapter presentation\Banner logos AEO 2016\swac-oecd.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30708" y="5513978"/>
            <a:ext cx="2125732" cy="79534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Camoes Instituto da cooperacao e da lingua Portugal"/>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10" descr="Image result for Camoes Instituto da cooperacao e da lingua Portug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3699" y="5812373"/>
            <a:ext cx="2002107" cy="6458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taly - Ministry of Foreign Affai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499" y="5079784"/>
            <a:ext cx="1427952" cy="5826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08168" y="3314212"/>
            <a:ext cx="2736304" cy="646331"/>
          </a:xfrm>
          <a:prstGeom prst="rect">
            <a:avLst/>
          </a:prstGeom>
          <a:noFill/>
        </p:spPr>
        <p:txBody>
          <a:bodyPr wrap="square" lIns="91440" tIns="45720" rIns="91440" bIns="45720" rtlCol="0" anchor="t">
            <a:spAutoFit/>
          </a:bodyPr>
          <a:lstStyle/>
          <a:p>
            <a:pPr algn="ctr"/>
            <a:r>
              <a:rPr lang="fr-FR" b="1">
                <a:latin typeface="+mj-lt"/>
              </a:rPr>
              <a:t>+ </a:t>
            </a:r>
          </a:p>
          <a:p>
            <a:pPr algn="ctr"/>
            <a:r>
              <a:rPr lang="fr-FR" b="1">
                <a:latin typeface="+mj-lt"/>
              </a:rPr>
              <a:t>OECD expertise</a:t>
            </a:r>
            <a:endParaRPr lang="en-GB" b="1">
              <a:latin typeface="+mj-lt"/>
            </a:endParaRPr>
          </a:p>
        </p:txBody>
      </p:sp>
      <p:pic>
        <p:nvPicPr>
          <p:cNvPr id="25" name="Picture 6" descr="Image result for european un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4659" y="3369171"/>
            <a:ext cx="887057" cy="59137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Logo ACBF"/>
          <p:cNvPicPr/>
          <p:nvPr/>
        </p:nvPicPr>
        <p:blipFill>
          <a:blip r:embed="rId10">
            <a:extLst>
              <a:ext uri="{28A0092B-C50C-407E-A947-70E740481C1C}">
                <a14:useLocalDpi xmlns:a14="http://schemas.microsoft.com/office/drawing/2010/main" val="0"/>
              </a:ext>
            </a:extLst>
          </a:blip>
          <a:srcRect/>
          <a:stretch>
            <a:fillRect/>
          </a:stretch>
        </p:blipFill>
        <p:spPr bwMode="auto">
          <a:xfrm>
            <a:off x="2354319" y="3210597"/>
            <a:ext cx="2722422" cy="654975"/>
          </a:xfrm>
          <a:prstGeom prst="rect">
            <a:avLst/>
          </a:prstGeom>
          <a:noFill/>
          <a:ln>
            <a:noFill/>
          </a:ln>
        </p:spPr>
      </p:pic>
      <p:pic>
        <p:nvPicPr>
          <p:cNvPr id="12" name="Picture 11">
            <a:extLst>
              <a:ext uri="{FF2B5EF4-FFF2-40B4-BE49-F238E27FC236}">
                <a16:creationId xmlns:a16="http://schemas.microsoft.com/office/drawing/2014/main" id="{82C96F44-BB89-ACF7-170C-CDFA18872BB5}"/>
              </a:ext>
            </a:extLst>
          </p:cNvPr>
          <p:cNvPicPr>
            <a:picLocks noChangeAspect="1"/>
          </p:cNvPicPr>
          <p:nvPr/>
        </p:nvPicPr>
        <p:blipFill rotWithShape="1">
          <a:blip r:embed="rId11"/>
          <a:srcRect t="868"/>
          <a:stretch/>
        </p:blipFill>
        <p:spPr>
          <a:xfrm>
            <a:off x="5653534" y="1622476"/>
            <a:ext cx="1344387" cy="1774259"/>
          </a:xfrm>
          <a:prstGeom prst="rect">
            <a:avLst/>
          </a:prstGeom>
        </p:spPr>
      </p:pic>
      <p:pic>
        <p:nvPicPr>
          <p:cNvPr id="13" name="Picture 12" descr="A flag with text on it&#10;&#10;Description automatically generated">
            <a:extLst>
              <a:ext uri="{FF2B5EF4-FFF2-40B4-BE49-F238E27FC236}">
                <a16:creationId xmlns:a16="http://schemas.microsoft.com/office/drawing/2014/main" id="{BAE08960-07BC-F17A-7594-E4B4D2CA70AD}"/>
              </a:ext>
            </a:extLst>
          </p:cNvPr>
          <p:cNvPicPr>
            <a:picLocks noChangeAspect="1"/>
          </p:cNvPicPr>
          <p:nvPr/>
        </p:nvPicPr>
        <p:blipFill rotWithShape="1">
          <a:blip r:embed="rId12">
            <a:extLst>
              <a:ext uri="{28A0092B-C50C-407E-A947-70E740481C1C}">
                <a14:useLocalDpi xmlns:a14="http://schemas.microsoft.com/office/drawing/2010/main" val="0"/>
              </a:ext>
            </a:extLst>
          </a:blip>
          <a:srcRect l="5931"/>
          <a:stretch/>
        </p:blipFill>
        <p:spPr>
          <a:xfrm>
            <a:off x="5353182" y="4043305"/>
            <a:ext cx="1228522" cy="688915"/>
          </a:xfrm>
          <a:prstGeom prst="rect">
            <a:avLst/>
          </a:prstGeom>
        </p:spPr>
      </p:pic>
      <p:pic>
        <p:nvPicPr>
          <p:cNvPr id="26" name="Picture 25" descr="A logo of a university&#10;&#10;Description automatically generated">
            <a:extLst>
              <a:ext uri="{FF2B5EF4-FFF2-40B4-BE49-F238E27FC236}">
                <a16:creationId xmlns:a16="http://schemas.microsoft.com/office/drawing/2014/main" id="{0A146F0D-80D7-A3FA-1165-47199FC38ECB}"/>
              </a:ext>
            </a:extLst>
          </p:cNvPr>
          <p:cNvPicPr>
            <a:picLocks noChangeAspect="1"/>
          </p:cNvPicPr>
          <p:nvPr/>
        </p:nvPicPr>
        <p:blipFill rotWithShape="1">
          <a:blip r:embed="rId13">
            <a:extLst>
              <a:ext uri="{28A0092B-C50C-407E-A947-70E740481C1C}">
                <a14:useLocalDpi xmlns:a14="http://schemas.microsoft.com/office/drawing/2010/main" val="0"/>
              </a:ext>
            </a:extLst>
          </a:blip>
          <a:srcRect l="17502" r="17875"/>
          <a:stretch/>
        </p:blipFill>
        <p:spPr>
          <a:xfrm>
            <a:off x="1679403" y="4219220"/>
            <a:ext cx="925290" cy="1072480"/>
          </a:xfrm>
          <a:prstGeom prst="rect">
            <a:avLst/>
          </a:prstGeom>
        </p:spPr>
      </p:pic>
      <p:pic>
        <p:nvPicPr>
          <p:cNvPr id="28" name="Picture 27" descr="A logo of two birds&#10;&#10;Description automatically generated">
            <a:extLst>
              <a:ext uri="{FF2B5EF4-FFF2-40B4-BE49-F238E27FC236}">
                <a16:creationId xmlns:a16="http://schemas.microsoft.com/office/drawing/2014/main" id="{B2FF3E8B-24B0-14E8-8903-CAE02AF83DA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25200" y="4486836"/>
            <a:ext cx="686727" cy="646331"/>
          </a:xfrm>
          <a:prstGeom prst="rect">
            <a:avLst/>
          </a:prstGeom>
        </p:spPr>
      </p:pic>
      <p:pic>
        <p:nvPicPr>
          <p:cNvPr id="30" name="Picture 29" descr="A logo of a university of london&#10;&#10;Description automatically generated">
            <a:extLst>
              <a:ext uri="{FF2B5EF4-FFF2-40B4-BE49-F238E27FC236}">
                <a16:creationId xmlns:a16="http://schemas.microsoft.com/office/drawing/2014/main" id="{2AD0AF81-3FCB-D43C-BB90-0BAE78025EF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2049" r="3937" b="-136"/>
          <a:stretch/>
        </p:blipFill>
        <p:spPr>
          <a:xfrm>
            <a:off x="3853660" y="4442438"/>
            <a:ext cx="977396" cy="747527"/>
          </a:xfrm>
          <a:prstGeom prst="rect">
            <a:avLst/>
          </a:prstGeom>
        </p:spPr>
      </p:pic>
      <p:pic>
        <p:nvPicPr>
          <p:cNvPr id="32" name="Picture 31" descr="A logo of a university&#10;&#10;Description automatically generated">
            <a:extLst>
              <a:ext uri="{FF2B5EF4-FFF2-40B4-BE49-F238E27FC236}">
                <a16:creationId xmlns:a16="http://schemas.microsoft.com/office/drawing/2014/main" id="{FA68AEE3-431B-67D4-40B1-D10F3F35376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69802" y="5190374"/>
            <a:ext cx="913729" cy="1373090"/>
          </a:xfrm>
          <a:prstGeom prst="rect">
            <a:avLst/>
          </a:prstGeom>
        </p:spPr>
      </p:pic>
      <p:pic>
        <p:nvPicPr>
          <p:cNvPr id="34" name="Picture 33" descr="A logo with a globe and text&#10;&#10;Description automatically generated">
            <a:extLst>
              <a:ext uri="{FF2B5EF4-FFF2-40B4-BE49-F238E27FC236}">
                <a16:creationId xmlns:a16="http://schemas.microsoft.com/office/drawing/2014/main" id="{20CB71C7-FA34-12EF-FECD-15C509FF15AA}"/>
              </a:ext>
            </a:extLst>
          </p:cNvPr>
          <p:cNvPicPr>
            <a:picLocks noChangeAspect="1"/>
          </p:cNvPicPr>
          <p:nvPr/>
        </p:nvPicPr>
        <p:blipFill rotWithShape="1">
          <a:blip r:embed="rId17">
            <a:extLst>
              <a:ext uri="{28A0092B-C50C-407E-A947-70E740481C1C}">
                <a14:useLocalDpi xmlns:a14="http://schemas.microsoft.com/office/drawing/2010/main" val="0"/>
              </a:ext>
            </a:extLst>
          </a:blip>
          <a:srcRect l="3109" t="11034" r="2870" b="24138"/>
          <a:stretch/>
        </p:blipFill>
        <p:spPr>
          <a:xfrm>
            <a:off x="2055643" y="5445910"/>
            <a:ext cx="1457228" cy="752604"/>
          </a:xfrm>
          <a:prstGeom prst="rect">
            <a:avLst/>
          </a:prstGeom>
        </p:spPr>
      </p:pic>
      <p:sp>
        <p:nvSpPr>
          <p:cNvPr id="41" name="TextBox 40">
            <a:extLst>
              <a:ext uri="{FF2B5EF4-FFF2-40B4-BE49-F238E27FC236}">
                <a16:creationId xmlns:a16="http://schemas.microsoft.com/office/drawing/2014/main" id="{C1FE5982-37D8-716F-3F86-77852AD1449B}"/>
              </a:ext>
            </a:extLst>
          </p:cNvPr>
          <p:cNvSpPr txBox="1"/>
          <p:nvPr/>
        </p:nvSpPr>
        <p:spPr>
          <a:xfrm>
            <a:off x="9060893" y="4148406"/>
            <a:ext cx="803837" cy="11527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|CFE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|SKC</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|DAF</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|DCD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a:t>
            </a:r>
            <a:r>
              <a:rPr lang="en-GB" sz="1350" b="1" i="1">
                <a:solidFill>
                  <a:srgbClr val="727272"/>
                </a:solidFill>
                <a:latin typeface="Georgia"/>
              </a:rPr>
              <a:t>ELS </a:t>
            </a:r>
          </a:p>
        </p:txBody>
      </p:sp>
      <p:sp>
        <p:nvSpPr>
          <p:cNvPr id="42" name="TextBox 41">
            <a:extLst>
              <a:ext uri="{FF2B5EF4-FFF2-40B4-BE49-F238E27FC236}">
                <a16:creationId xmlns:a16="http://schemas.microsoft.com/office/drawing/2014/main" id="{E97ED03B-6012-A6A7-BE16-1A3AE1A7C154}"/>
              </a:ext>
            </a:extLst>
          </p:cNvPr>
          <p:cNvSpPr txBox="1"/>
          <p:nvPr/>
        </p:nvSpPr>
        <p:spPr>
          <a:xfrm>
            <a:off x="9773253" y="4136799"/>
            <a:ext cx="858177" cy="13645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|EDU</a:t>
            </a:r>
          </a:p>
          <a:p>
            <a:pPr defTabSz="685800">
              <a:defRPr/>
            </a:pPr>
            <a:r>
              <a:rPr kumimoji="0" lang="en-GB" sz="1350" b="1" i="1" u="none" strike="noStrike" kern="1200" cap="none" spc="0" normalizeH="0" baseline="0" noProof="0">
                <a:ln>
                  <a:noFill/>
                </a:ln>
                <a:solidFill>
                  <a:srgbClr val="727272"/>
                </a:solidFill>
                <a:effectLst/>
                <a:uLnTx/>
                <a:uFillTx/>
                <a:latin typeface="Georgia"/>
                <a:ea typeface="+mn-ea"/>
                <a:cs typeface="+mn-cs"/>
              </a:rPr>
              <a:t>|GOV</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|SGE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|STI</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1" u="none" strike="noStrike" kern="1200" cap="none" spc="0" normalizeH="0" baseline="0" noProof="0">
                <a:ln>
                  <a:noFill/>
                </a:ln>
                <a:solidFill>
                  <a:srgbClr val="727272"/>
                </a:solidFill>
                <a:effectLst/>
                <a:uLnTx/>
                <a:uFillTx/>
                <a:latin typeface="Georgia"/>
                <a:ea typeface="+mn-ea"/>
                <a:cs typeface="+mn-cs"/>
              </a:rPr>
              <a:t>|TAD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1" i="1" u="none" strike="noStrike" kern="1200" cap="none" spc="0" normalizeH="0" baseline="0" noProof="0">
              <a:ln>
                <a:noFill/>
              </a:ln>
              <a:solidFill>
                <a:srgbClr val="727272"/>
              </a:solidFill>
              <a:effectLst/>
              <a:uLnTx/>
              <a:uFillTx/>
              <a:latin typeface="Georgia"/>
              <a:ea typeface="+mn-ea"/>
              <a:cs typeface="+mn-cs"/>
            </a:endParaRPr>
          </a:p>
        </p:txBody>
      </p:sp>
      <p:pic>
        <p:nvPicPr>
          <p:cNvPr id="4" name="Picture 6" descr="Image result for GIZ/BMZ"/>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06882" y="4480311"/>
            <a:ext cx="1289267" cy="5502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black background with brown text&#10;&#10;Description automatically generated">
            <a:extLst>
              <a:ext uri="{FF2B5EF4-FFF2-40B4-BE49-F238E27FC236}">
                <a16:creationId xmlns:a16="http://schemas.microsoft.com/office/drawing/2014/main" id="{5E382F22-C147-36FA-58C8-D0D7F3F88CB4}"/>
              </a:ext>
            </a:extLst>
          </p:cNvPr>
          <p:cNvPicPr>
            <a:picLocks noChangeAspect="1"/>
          </p:cNvPicPr>
          <p:nvPr/>
        </p:nvPicPr>
        <p:blipFill>
          <a:blip r:embed="rId19"/>
          <a:stretch>
            <a:fillRect/>
          </a:stretch>
        </p:blipFill>
        <p:spPr>
          <a:xfrm>
            <a:off x="1708316" y="2810712"/>
            <a:ext cx="2110419" cy="436280"/>
          </a:xfrm>
          <a:prstGeom prst="rect">
            <a:avLst/>
          </a:prstGeom>
        </p:spPr>
      </p:pic>
      <p:sp>
        <p:nvSpPr>
          <p:cNvPr id="22" name="TextBox 21"/>
          <p:cNvSpPr txBox="1"/>
          <p:nvPr/>
        </p:nvSpPr>
        <p:spPr>
          <a:xfrm>
            <a:off x="1849354" y="3734764"/>
            <a:ext cx="2935397" cy="646331"/>
          </a:xfrm>
          <a:prstGeom prst="rect">
            <a:avLst/>
          </a:prstGeom>
          <a:noFill/>
        </p:spPr>
        <p:txBody>
          <a:bodyPr wrap="square" rtlCol="0">
            <a:spAutoFit/>
          </a:bodyPr>
          <a:lstStyle/>
          <a:p>
            <a:pPr algn="ctr"/>
            <a:r>
              <a:rPr lang="fr-FR"/>
              <a:t>+ </a:t>
            </a:r>
          </a:p>
          <a:p>
            <a:pPr algn="ctr"/>
            <a:r>
              <a:rPr lang="fr-FR"/>
              <a:t>African </a:t>
            </a:r>
            <a:r>
              <a:rPr lang="fr-FR" err="1"/>
              <a:t>academics</a:t>
            </a:r>
            <a:endParaRPr lang="en-GB"/>
          </a:p>
        </p:txBody>
      </p:sp>
    </p:spTree>
    <p:extLst>
      <p:ext uri="{BB962C8B-B14F-4D97-AF65-F5344CB8AC3E}">
        <p14:creationId xmlns:p14="http://schemas.microsoft.com/office/powerpoint/2010/main" val="372345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F50217-FA87-57C9-B5F2-9B5A55009589}"/>
              </a:ext>
            </a:extLst>
          </p:cNvPr>
          <p:cNvPicPr>
            <a:picLocks noChangeAspect="1"/>
          </p:cNvPicPr>
          <p:nvPr/>
        </p:nvPicPr>
        <p:blipFill>
          <a:blip r:embed="rId3"/>
          <a:stretch>
            <a:fillRect/>
          </a:stretch>
        </p:blipFill>
        <p:spPr>
          <a:xfrm>
            <a:off x="3371818" y="2321091"/>
            <a:ext cx="4045973" cy="2369564"/>
          </a:xfrm>
          <a:prstGeom prst="rect">
            <a:avLst/>
          </a:prstGeom>
        </p:spPr>
      </p:pic>
      <p:sp>
        <p:nvSpPr>
          <p:cNvPr id="3" name="Title 2">
            <a:extLst>
              <a:ext uri="{FF2B5EF4-FFF2-40B4-BE49-F238E27FC236}">
                <a16:creationId xmlns:a16="http://schemas.microsoft.com/office/drawing/2014/main" id="{D13EC8D0-1106-451F-C1D0-2B34EA827857}"/>
              </a:ext>
            </a:extLst>
          </p:cNvPr>
          <p:cNvSpPr>
            <a:spLocks noGrp="1"/>
          </p:cNvSpPr>
          <p:nvPr>
            <p:ph type="title"/>
          </p:nvPr>
        </p:nvSpPr>
        <p:spPr/>
        <p:txBody>
          <a:bodyPr/>
          <a:lstStyle/>
          <a:p>
            <a:r>
              <a:rPr lang="en-US" sz="2800" b="1">
                <a:solidFill>
                  <a:schemeClr val="accent6"/>
                </a:solidFill>
              </a:rPr>
              <a:t>Consultations </a:t>
            </a:r>
            <a:r>
              <a:rPr lang="en-US" sz="2800" b="1"/>
              <a:t>can inform </a:t>
            </a:r>
            <a:r>
              <a:rPr lang="en-US" sz="2800" b="1">
                <a:solidFill>
                  <a:schemeClr val="accent6"/>
                </a:solidFill>
              </a:rPr>
              <a:t>national strategies </a:t>
            </a:r>
            <a:r>
              <a:rPr lang="en-US" sz="2800" b="1"/>
              <a:t>of </a:t>
            </a:r>
            <a:r>
              <a:rPr lang="en-GB" sz="2800" b="1"/>
              <a:t>digital skills requirements in </a:t>
            </a:r>
            <a:r>
              <a:rPr lang="en-GB" sz="2800" b="1">
                <a:solidFill>
                  <a:schemeClr val="accent6"/>
                </a:solidFill>
              </a:rPr>
              <a:t>East Africa</a:t>
            </a:r>
            <a:endParaRPr lang="de-DE" sz="2800" b="1">
              <a:solidFill>
                <a:schemeClr val="accent6"/>
              </a:solidFill>
            </a:endParaRPr>
          </a:p>
        </p:txBody>
      </p:sp>
      <p:graphicFrame>
        <p:nvGraphicFramePr>
          <p:cNvPr id="4" name="Chart 3">
            <a:extLst>
              <a:ext uri="{FF2B5EF4-FFF2-40B4-BE49-F238E27FC236}">
                <a16:creationId xmlns:a16="http://schemas.microsoft.com/office/drawing/2014/main" id="{19642F09-EC8B-4570-9B1D-2A2FEFC5B5A8}"/>
              </a:ext>
            </a:extLst>
          </p:cNvPr>
          <p:cNvGraphicFramePr>
            <a:graphicFrameLocks/>
          </p:cNvGraphicFramePr>
          <p:nvPr/>
        </p:nvGraphicFramePr>
        <p:xfrm>
          <a:off x="7593942" y="2090521"/>
          <a:ext cx="4345560" cy="268175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B62A408-B3D1-0AE9-0A8D-3C02C29513C6}"/>
              </a:ext>
            </a:extLst>
          </p:cNvPr>
          <p:cNvSpPr txBox="1"/>
          <p:nvPr/>
        </p:nvSpPr>
        <p:spPr>
          <a:xfrm>
            <a:off x="7786008" y="1777949"/>
            <a:ext cx="4251953" cy="307777"/>
          </a:xfrm>
          <a:prstGeom prst="rect">
            <a:avLst/>
          </a:prstGeom>
          <a:noFill/>
        </p:spPr>
        <p:txBody>
          <a:bodyPr wrap="square">
            <a:spAutoFit/>
          </a:bodyPr>
          <a:lstStyle/>
          <a:p>
            <a:pPr algn="ctr"/>
            <a:r>
              <a:rPr lang="de-DE" sz="1400">
                <a:latin typeface="Amasis MT Pro Medium" panose="02040604050005020304" pitchFamily="18" charset="0"/>
                <a:ea typeface="MS Gothic" panose="020B0609070205080204" pitchFamily="49" charset="-128"/>
                <a:cs typeface="Times New Roman" panose="02020603050405020304" pitchFamily="18" charset="0"/>
              </a:rPr>
              <a:t>Export of ICT services</a:t>
            </a:r>
          </a:p>
        </p:txBody>
      </p:sp>
      <p:pic>
        <p:nvPicPr>
          <p:cNvPr id="10" name="Picture 9">
            <a:extLst>
              <a:ext uri="{FF2B5EF4-FFF2-40B4-BE49-F238E27FC236}">
                <a16:creationId xmlns:a16="http://schemas.microsoft.com/office/drawing/2014/main" id="{DC125E20-55C1-69CA-3439-7E25D2C17C06}"/>
              </a:ext>
            </a:extLst>
          </p:cNvPr>
          <p:cNvPicPr>
            <a:picLocks noChangeAspect="1"/>
          </p:cNvPicPr>
          <p:nvPr/>
        </p:nvPicPr>
        <p:blipFill>
          <a:blip r:embed="rId5"/>
          <a:stretch>
            <a:fillRect/>
          </a:stretch>
        </p:blipFill>
        <p:spPr>
          <a:xfrm>
            <a:off x="3492918" y="1808036"/>
            <a:ext cx="3271222" cy="375170"/>
          </a:xfrm>
          <a:prstGeom prst="rect">
            <a:avLst/>
          </a:prstGeom>
        </p:spPr>
      </p:pic>
      <p:graphicFrame>
        <p:nvGraphicFramePr>
          <p:cNvPr id="17" name="Chart 16">
            <a:extLst>
              <a:ext uri="{FF2B5EF4-FFF2-40B4-BE49-F238E27FC236}">
                <a16:creationId xmlns:a16="http://schemas.microsoft.com/office/drawing/2014/main" id="{4962A414-E883-47E4-A0C0-AA52014E7F10}"/>
              </a:ext>
            </a:extLst>
          </p:cNvPr>
          <p:cNvGraphicFramePr>
            <a:graphicFrameLocks/>
          </p:cNvGraphicFramePr>
          <p:nvPr/>
        </p:nvGraphicFramePr>
        <p:xfrm>
          <a:off x="263062" y="2379119"/>
          <a:ext cx="2722197" cy="2208389"/>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01C906EF-AB65-CCB4-85C8-38CF1A14814C}"/>
              </a:ext>
            </a:extLst>
          </p:cNvPr>
          <p:cNvSpPr txBox="1"/>
          <p:nvPr/>
        </p:nvSpPr>
        <p:spPr>
          <a:xfrm>
            <a:off x="68095" y="1376017"/>
            <a:ext cx="310923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accent6"/>
                </a:solidFill>
                <a:latin typeface="Amasis MT Pro Medium" panose="02040604050005020304" pitchFamily="18" charset="0"/>
                <a:ea typeface="MS Gothic" panose="020B0609070205080204" pitchFamily="49" charset="-128"/>
                <a:cs typeface="Times New Roman" panose="02020603050405020304" pitchFamily="18" charset="0"/>
              </a:rPr>
              <a:t>Q</a:t>
            </a:r>
            <a:r>
              <a:rPr lang="en-GB">
                <a:solidFill>
                  <a:schemeClr val="accent6"/>
                </a:solidFill>
                <a:effectLst/>
                <a:latin typeface="Amasis MT Pro Medium" panose="02040604050005020304" pitchFamily="18" charset="0"/>
                <a:ea typeface="MS Gothic" panose="020B0609070205080204" pitchFamily="49" charset="-128"/>
                <a:cs typeface="Times New Roman" panose="02020603050405020304" pitchFamily="18" charset="0"/>
              </a:rPr>
              <a:t>uality jobs </a:t>
            </a:r>
            <a:r>
              <a:rPr lang="en-GB">
                <a:effectLst/>
                <a:latin typeface="Amasis MT Pro Medium" panose="02040604050005020304" pitchFamily="18" charset="0"/>
                <a:ea typeface="MS Gothic" panose="020B0609070205080204" pitchFamily="49" charset="-128"/>
                <a:cs typeface="Times New Roman" panose="02020603050405020304" pitchFamily="18" charset="0"/>
              </a:rPr>
              <a:t>are </a:t>
            </a:r>
            <a:r>
              <a:rPr lang="en-GB">
                <a:solidFill>
                  <a:schemeClr val="accent6"/>
                </a:solidFill>
                <a:latin typeface="Amasis MT Pro Medium" panose="02040604050005020304" pitchFamily="18" charset="0"/>
                <a:ea typeface="MS Gothic" panose="020B0609070205080204" pitchFamily="49" charset="-128"/>
                <a:cs typeface="Times New Roman" panose="02020603050405020304" pitchFamily="18" charset="0"/>
              </a:rPr>
              <a:t>scarce</a:t>
            </a:r>
            <a:r>
              <a:rPr lang="en-GB">
                <a:effectLst/>
                <a:latin typeface="Amasis MT Pro Medium" panose="02040604050005020304" pitchFamily="18" charset="0"/>
                <a:ea typeface="MS Gothic" panose="020B0609070205080204" pitchFamily="49" charset="-128"/>
                <a:cs typeface="Times New Roman" panose="02020603050405020304" pitchFamily="18" charset="0"/>
              </a:rPr>
              <a:t> in most East African countries</a:t>
            </a:r>
            <a:endParaRPr lang="de-DE">
              <a:effectLst/>
              <a:latin typeface="Amasis MT Pro Medium" panose="02040604050005020304" pitchFamily="18" charset="0"/>
              <a:ea typeface="MS Gothic" panose="020B0609070205080204" pitchFamily="49" charset="-128"/>
              <a:cs typeface="Times New Roman" panose="02020603050405020304" pitchFamily="18" charset="0"/>
            </a:endParaRPr>
          </a:p>
        </p:txBody>
      </p:sp>
      <p:sp>
        <p:nvSpPr>
          <p:cNvPr id="9" name="TextBox 8">
            <a:extLst>
              <a:ext uri="{FF2B5EF4-FFF2-40B4-BE49-F238E27FC236}">
                <a16:creationId xmlns:a16="http://schemas.microsoft.com/office/drawing/2014/main" id="{9A6AF69C-6380-D31C-12A8-EAA4078CEFC8}"/>
              </a:ext>
            </a:extLst>
          </p:cNvPr>
          <p:cNvSpPr txBox="1"/>
          <p:nvPr/>
        </p:nvSpPr>
        <p:spPr>
          <a:xfrm>
            <a:off x="3184272" y="1321388"/>
            <a:ext cx="858313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solidFill>
                  <a:schemeClr val="accent6"/>
                </a:solidFill>
                <a:effectLst/>
                <a:latin typeface="Amasis MT Pro Medium" panose="02040604050005020304" pitchFamily="18" charset="0"/>
                <a:ea typeface="MS Gothic" panose="020B0609070205080204" pitchFamily="49" charset="-128"/>
                <a:cs typeface="Times New Roman" panose="02020603050405020304" pitchFamily="18" charset="0"/>
              </a:rPr>
              <a:t>Supply and demand of digital skills </a:t>
            </a:r>
            <a:r>
              <a:rPr lang="en-GB" sz="2000">
                <a:latin typeface="Amasis MT Pro Medium" panose="02040604050005020304" pitchFamily="18" charset="0"/>
                <a:ea typeface="MS Gothic" panose="020B0609070205080204" pitchFamily="49" charset="-128"/>
                <a:cs typeface="Times New Roman" panose="02020603050405020304" pitchFamily="18" charset="0"/>
              </a:rPr>
              <a:t>is </a:t>
            </a:r>
            <a:r>
              <a:rPr lang="en-GB" sz="2000">
                <a:effectLst/>
                <a:latin typeface="Amasis MT Pro Medium" panose="02040604050005020304" pitchFamily="18" charset="0"/>
                <a:ea typeface="MS Gothic" panose="020B0609070205080204" pitchFamily="49" charset="-128"/>
                <a:cs typeface="Times New Roman" panose="02020603050405020304" pitchFamily="18" charset="0"/>
              </a:rPr>
              <a:t>growing </a:t>
            </a:r>
            <a:r>
              <a:rPr lang="en-GB" sz="2000">
                <a:solidFill>
                  <a:schemeClr val="accent6"/>
                </a:solidFill>
                <a:effectLst/>
                <a:latin typeface="Amasis MT Pro Medium" panose="02040604050005020304" pitchFamily="18" charset="0"/>
                <a:ea typeface="MS Gothic" panose="020B0609070205080204" pitchFamily="49" charset="-128"/>
                <a:cs typeface="Times New Roman" panose="02020603050405020304" pitchFamily="18" charset="0"/>
              </a:rPr>
              <a:t>unevenly</a:t>
            </a:r>
            <a:r>
              <a:rPr lang="en-GB" sz="2000">
                <a:solidFill>
                  <a:srgbClr val="4E81BD"/>
                </a:solidFill>
                <a:effectLst/>
                <a:latin typeface="Amasis MT Pro Medium" panose="02040604050005020304" pitchFamily="18" charset="0"/>
                <a:ea typeface="MS Gothic" panose="020B0609070205080204" pitchFamily="49" charset="-128"/>
                <a:cs typeface="Times New Roman" panose="02020603050405020304" pitchFamily="18" charset="0"/>
              </a:rPr>
              <a:t> </a:t>
            </a:r>
            <a:r>
              <a:rPr lang="en-GB" sz="2000">
                <a:effectLst/>
                <a:latin typeface="Amasis MT Pro Medium" panose="02040604050005020304" pitchFamily="18" charset="0"/>
                <a:ea typeface="MS Gothic" panose="020B0609070205080204" pitchFamily="49" charset="-128"/>
                <a:cs typeface="Times New Roman" panose="02020603050405020304" pitchFamily="18" charset="0"/>
              </a:rPr>
              <a:t>across countries</a:t>
            </a:r>
            <a:endParaRPr lang="de-DE" sz="2000">
              <a:effectLst/>
              <a:latin typeface="Amasis MT Pro Medium" panose="02040604050005020304" pitchFamily="18" charset="0"/>
              <a:ea typeface="MS Gothic" panose="020B0609070205080204" pitchFamily="49" charset="-128"/>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FD12D71C-DCB4-5EBA-3E3E-A21182EAD2CF}"/>
              </a:ext>
            </a:extLst>
          </p:cNvPr>
          <p:cNvCxnSpPr>
            <a:cxnSpLocks/>
          </p:cNvCxnSpPr>
          <p:nvPr/>
        </p:nvCxnSpPr>
        <p:spPr>
          <a:xfrm>
            <a:off x="3084765" y="1479578"/>
            <a:ext cx="0" cy="310793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xlamLegendGroup0">
            <a:extLst>
              <a:ext uri="{FF2B5EF4-FFF2-40B4-BE49-F238E27FC236}">
                <a16:creationId xmlns:a16="http://schemas.microsoft.com/office/drawing/2014/main" id="{A4D20BFC-E8D6-D813-60D9-9F27A4460479}"/>
              </a:ext>
            </a:extLst>
          </p:cNvPr>
          <p:cNvGrpSpPr/>
          <p:nvPr/>
        </p:nvGrpSpPr>
        <p:grpSpPr>
          <a:xfrm>
            <a:off x="671335" y="2283468"/>
            <a:ext cx="1902750" cy="274334"/>
            <a:chOff x="-143497" y="0"/>
            <a:chExt cx="5566080" cy="274334"/>
          </a:xfrm>
        </p:grpSpPr>
        <p:sp>
          <p:nvSpPr>
            <p:cNvPr id="18" name="xlamLegend0">
              <a:extLst>
                <a:ext uri="{FF2B5EF4-FFF2-40B4-BE49-F238E27FC236}">
                  <a16:creationId xmlns:a16="http://schemas.microsoft.com/office/drawing/2014/main" id="{F27BEB61-84B6-014E-845E-882127ED9296}"/>
                </a:ext>
              </a:extLst>
            </p:cNvPr>
            <p:cNvSpPr/>
            <p:nvPr/>
          </p:nvSpPr>
          <p:spPr>
            <a:xfrm>
              <a:off x="-143497" y="0"/>
              <a:ext cx="5566080" cy="274334"/>
            </a:xfrm>
            <a:prstGeom prst="rect">
              <a:avLst/>
            </a:prstGeom>
            <a:solidFill>
              <a:srgbClr val="EAEAEA"/>
            </a:solidFill>
            <a:ln w="0" cap="flat" cmpd="sng" algn="ctr">
              <a:noFill/>
              <a:prstDash val="solid"/>
              <a:miter lim="800000"/>
            </a:ln>
            <a:effectLst/>
            <a:extLst>
              <a:ext uri="{91240B29-F687-4F45-9708-019B960494DF}">
                <a14:hiddenLine xmlns:a14="http://schemas.microsoft.com/office/drawing/2010/main" w="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600"/>
            </a:p>
          </p:txBody>
        </p:sp>
        <p:grpSp>
          <p:nvGrpSpPr>
            <p:cNvPr id="19" name="xlamLegendEntry10">
              <a:extLst>
                <a:ext uri="{FF2B5EF4-FFF2-40B4-BE49-F238E27FC236}">
                  <a16:creationId xmlns:a16="http://schemas.microsoft.com/office/drawing/2014/main" id="{F1D2DE52-0469-AAC0-3887-5FCA084B35EC}"/>
                </a:ext>
              </a:extLst>
            </p:cNvPr>
            <p:cNvGrpSpPr/>
            <p:nvPr/>
          </p:nvGrpSpPr>
          <p:grpSpPr>
            <a:xfrm>
              <a:off x="378374" y="28439"/>
              <a:ext cx="2138641" cy="161583"/>
              <a:chOff x="378374" y="28439"/>
              <a:chExt cx="2138641" cy="161583"/>
            </a:xfrm>
          </p:grpSpPr>
          <p:cxnSp>
            <p:nvCxnSpPr>
              <p:cNvPr id="25" name="xlamLegendSymbol10">
                <a:extLst>
                  <a:ext uri="{FF2B5EF4-FFF2-40B4-BE49-F238E27FC236}">
                    <a16:creationId xmlns:a16="http://schemas.microsoft.com/office/drawing/2014/main" id="{E0BA06C3-80E0-34F9-CF38-AE77D45EE77E}"/>
                  </a:ext>
                </a:extLst>
              </p:cNvPr>
              <p:cNvCxnSpPr/>
              <p:nvPr/>
            </p:nvCxnSpPr>
            <p:spPr>
              <a:xfrm>
                <a:off x="378374" y="97874"/>
                <a:ext cx="324001" cy="0"/>
              </a:xfrm>
              <a:prstGeom prst="line">
                <a:avLst/>
              </a:prstGeom>
              <a:ln w="19050">
                <a:solidFill>
                  <a:srgbClr val="0B68AF"/>
                </a:solidFill>
                <a:prstDash val="solid"/>
              </a:ln>
            </p:spPr>
            <p:style>
              <a:lnRef idx="1">
                <a:schemeClr val="accent1"/>
              </a:lnRef>
              <a:fillRef idx="0">
                <a:schemeClr val="accent1"/>
              </a:fillRef>
              <a:effectRef idx="0">
                <a:schemeClr val="accent1"/>
              </a:effectRef>
              <a:fontRef idx="minor">
                <a:schemeClr val="tx1"/>
              </a:fontRef>
            </p:style>
          </p:cxnSp>
          <p:sp>
            <p:nvSpPr>
              <p:cNvPr id="26" name="xlamLegendText10">
                <a:extLst>
                  <a:ext uri="{FF2B5EF4-FFF2-40B4-BE49-F238E27FC236}">
                    <a16:creationId xmlns:a16="http://schemas.microsoft.com/office/drawing/2014/main" id="{BE227975-F944-E754-424B-0216D82DB987}"/>
                  </a:ext>
                </a:extLst>
              </p:cNvPr>
              <p:cNvSpPr txBox="1"/>
              <p:nvPr/>
            </p:nvSpPr>
            <p:spPr>
              <a:xfrm>
                <a:off x="964878" y="28439"/>
                <a:ext cx="1552137" cy="161583"/>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050" b="0" i="0">
                    <a:solidFill>
                      <a:srgbClr val="000000"/>
                    </a:solidFill>
                    <a:latin typeface="Arial Narrow" panose="020B0606020202030204" pitchFamily="34" charset="0"/>
                  </a:rPr>
                  <a:t>East Africa</a:t>
                </a:r>
              </a:p>
            </p:txBody>
          </p:sp>
        </p:grpSp>
        <p:grpSp>
          <p:nvGrpSpPr>
            <p:cNvPr id="22" name="xlamLegendEntry20">
              <a:extLst>
                <a:ext uri="{FF2B5EF4-FFF2-40B4-BE49-F238E27FC236}">
                  <a16:creationId xmlns:a16="http://schemas.microsoft.com/office/drawing/2014/main" id="{B345F852-65B7-F969-977A-C14DAB55C644}"/>
                </a:ext>
              </a:extLst>
            </p:cNvPr>
            <p:cNvGrpSpPr/>
            <p:nvPr/>
          </p:nvGrpSpPr>
          <p:grpSpPr>
            <a:xfrm>
              <a:off x="3477383" y="28439"/>
              <a:ext cx="1276289" cy="161583"/>
              <a:chOff x="3477383" y="28439"/>
              <a:chExt cx="1276289" cy="161583"/>
            </a:xfrm>
          </p:grpSpPr>
          <p:cxnSp>
            <p:nvCxnSpPr>
              <p:cNvPr id="23" name="xlamLegendSymbol20">
                <a:extLst>
                  <a:ext uri="{FF2B5EF4-FFF2-40B4-BE49-F238E27FC236}">
                    <a16:creationId xmlns:a16="http://schemas.microsoft.com/office/drawing/2014/main" id="{E03F3C6D-F882-5DF8-2F4C-DBEC0EFF33E1}"/>
                  </a:ext>
                </a:extLst>
              </p:cNvPr>
              <p:cNvCxnSpPr/>
              <p:nvPr/>
            </p:nvCxnSpPr>
            <p:spPr>
              <a:xfrm>
                <a:off x="3477383" y="95651"/>
                <a:ext cx="324000" cy="0"/>
              </a:xfrm>
              <a:prstGeom prst="line">
                <a:avLst/>
              </a:prstGeom>
              <a:ln w="19050">
                <a:solidFill>
                  <a:srgbClr val="00AAAD"/>
                </a:solidFill>
                <a:prstDash val="solid"/>
              </a:ln>
            </p:spPr>
            <p:style>
              <a:lnRef idx="1">
                <a:schemeClr val="accent1"/>
              </a:lnRef>
              <a:fillRef idx="0">
                <a:schemeClr val="accent1"/>
              </a:fillRef>
              <a:effectRef idx="0">
                <a:schemeClr val="accent1"/>
              </a:effectRef>
              <a:fontRef idx="minor">
                <a:schemeClr val="tx1"/>
              </a:fontRef>
            </p:style>
          </p:cxnSp>
          <p:sp>
            <p:nvSpPr>
              <p:cNvPr id="24" name="xlamLegendText20">
                <a:extLst>
                  <a:ext uri="{FF2B5EF4-FFF2-40B4-BE49-F238E27FC236}">
                    <a16:creationId xmlns:a16="http://schemas.microsoft.com/office/drawing/2014/main" id="{CDEE6A14-D617-9E5A-F6CC-EFBACC3CB696}"/>
                  </a:ext>
                </a:extLst>
              </p:cNvPr>
              <p:cNvSpPr txBox="1"/>
              <p:nvPr/>
            </p:nvSpPr>
            <p:spPr>
              <a:xfrm>
                <a:off x="3933054" y="28439"/>
                <a:ext cx="820618" cy="161583"/>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non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050" b="0" i="0">
                    <a:solidFill>
                      <a:srgbClr val="000000"/>
                    </a:solidFill>
                    <a:latin typeface="Arial Narrow" panose="020B0606020202030204" pitchFamily="34" charset="0"/>
                  </a:rPr>
                  <a:t>Africa</a:t>
                </a:r>
              </a:p>
            </p:txBody>
          </p:sp>
        </p:grpSp>
      </p:grpSp>
      <p:sp>
        <p:nvSpPr>
          <p:cNvPr id="21" name="TextBox 20">
            <a:extLst>
              <a:ext uri="{FF2B5EF4-FFF2-40B4-BE49-F238E27FC236}">
                <a16:creationId xmlns:a16="http://schemas.microsoft.com/office/drawing/2014/main" id="{88FA073E-329D-1118-7DAE-58D4C884A389}"/>
              </a:ext>
            </a:extLst>
          </p:cNvPr>
          <p:cNvSpPr txBox="1"/>
          <p:nvPr/>
        </p:nvSpPr>
        <p:spPr>
          <a:xfrm>
            <a:off x="691437" y="5829349"/>
            <a:ext cx="10809126" cy="36933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è"/>
            </a:pPr>
            <a:r>
              <a:rPr lang="en-GB" sz="1800" dirty="0">
                <a:effectLst/>
                <a:latin typeface="Arial Narrow" panose="020B0606020202030204" pitchFamily="34" charset="0"/>
                <a:ea typeface="Arial" panose="020B0604020202020204" pitchFamily="34" charset="0"/>
              </a:rPr>
              <a:t>Adoption of </a:t>
            </a:r>
            <a:r>
              <a:rPr lang="en-GB" sz="1800" b="1" dirty="0">
                <a:effectLst/>
                <a:latin typeface="Arial Narrow" panose="020B0606020202030204" pitchFamily="34" charset="0"/>
                <a:ea typeface="Arial" panose="020B0604020202020204" pitchFamily="34" charset="0"/>
              </a:rPr>
              <a:t>climate-smart agricultural practices </a:t>
            </a:r>
            <a:r>
              <a:rPr lang="en-GB" sz="1800" dirty="0">
                <a:effectLst/>
                <a:latin typeface="Arial Narrow" panose="020B0606020202030204" pitchFamily="34" charset="0"/>
                <a:ea typeface="Arial" panose="020B0604020202020204" pitchFamily="34" charset="0"/>
              </a:rPr>
              <a:t>in East Africa could increase </a:t>
            </a:r>
            <a:r>
              <a:rPr lang="en-GB" sz="1800" b="1" dirty="0">
                <a:effectLst/>
                <a:latin typeface="Arial Narrow" panose="020B0606020202030204" pitchFamily="34" charset="0"/>
                <a:ea typeface="Arial" panose="020B0604020202020204" pitchFamily="34" charset="0"/>
              </a:rPr>
              <a:t>agricultural productivity 3-fold</a:t>
            </a:r>
            <a:endParaRPr lang="en-GB" sz="1800" b="1" dirty="0">
              <a:latin typeface="Arial Narrow" panose="020B0606020202030204" pitchFamily="34" charset="0"/>
            </a:endParaRPr>
          </a:p>
        </p:txBody>
      </p:sp>
      <p:sp>
        <p:nvSpPr>
          <p:cNvPr id="29" name="TextBox 28">
            <a:extLst>
              <a:ext uri="{FF2B5EF4-FFF2-40B4-BE49-F238E27FC236}">
                <a16:creationId xmlns:a16="http://schemas.microsoft.com/office/drawing/2014/main" id="{0F028143-A546-618A-66B5-79A0600C47FE}"/>
              </a:ext>
            </a:extLst>
          </p:cNvPr>
          <p:cNvSpPr txBox="1"/>
          <p:nvPr/>
        </p:nvSpPr>
        <p:spPr>
          <a:xfrm>
            <a:off x="3165280" y="5162954"/>
            <a:ext cx="5861439" cy="584775"/>
          </a:xfrm>
          <a:prstGeom prst="rect">
            <a:avLst/>
          </a:prstGeom>
          <a:noFill/>
        </p:spPr>
        <p:txBody>
          <a:bodyPr wrap="square" rtlCol="0">
            <a:spAutoFit/>
          </a:bodyPr>
          <a:lstStyle/>
          <a:p>
            <a:pPr algn="ctr"/>
            <a:r>
              <a:rPr lang="en-US" sz="1600" dirty="0">
                <a:solidFill>
                  <a:schemeClr val="accent6"/>
                </a:solidFill>
                <a:latin typeface="Amasis MT Pro Medium" panose="02040604050005020304" pitchFamily="18" charset="0"/>
              </a:rPr>
              <a:t>Renewable energies </a:t>
            </a:r>
            <a:r>
              <a:rPr lang="en-US" sz="1600" dirty="0">
                <a:latin typeface="Amasis MT Pro Medium" panose="02040604050005020304" pitchFamily="18" charset="0"/>
              </a:rPr>
              <a:t>are creating new skill demands in African countries, </a:t>
            </a:r>
            <a:r>
              <a:rPr lang="en-US" sz="1600" dirty="0">
                <a:solidFill>
                  <a:schemeClr val="accent6"/>
                </a:solidFill>
                <a:latin typeface="Amasis MT Pro Medium" panose="02040604050005020304" pitchFamily="18" charset="0"/>
              </a:rPr>
              <a:t>increasing quality job opportunities</a:t>
            </a:r>
          </a:p>
        </p:txBody>
      </p:sp>
    </p:spTree>
    <p:extLst>
      <p:ext uri="{BB962C8B-B14F-4D97-AF65-F5344CB8AC3E}">
        <p14:creationId xmlns:p14="http://schemas.microsoft.com/office/powerpoint/2010/main" val="341169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6FDB9-26EE-61E7-5C89-A3F8B0160572}"/>
              </a:ext>
            </a:extLst>
          </p:cNvPr>
          <p:cNvSpPr>
            <a:spLocks noGrp="1"/>
          </p:cNvSpPr>
          <p:nvPr>
            <p:ph type="title"/>
          </p:nvPr>
        </p:nvSpPr>
        <p:spPr>
          <a:xfrm>
            <a:off x="1304752" y="251502"/>
            <a:ext cx="11269819" cy="1022400"/>
          </a:xfrm>
        </p:spPr>
        <p:txBody>
          <a:bodyPr/>
          <a:lstStyle/>
          <a:p>
            <a:pPr algn="l"/>
            <a:r>
              <a:rPr lang="fr-FR" sz="2800" b="1">
                <a:solidFill>
                  <a:schemeClr val="accent6"/>
                </a:solidFill>
              </a:rPr>
              <a:t>Comparable </a:t>
            </a:r>
            <a:r>
              <a:rPr lang="en-GB" sz="2800" b="1">
                <a:solidFill>
                  <a:schemeClr val="accent6"/>
                </a:solidFill>
              </a:rPr>
              <a:t>learning assessments </a:t>
            </a:r>
            <a:r>
              <a:rPr lang="en-GB" sz="2800" b="1"/>
              <a:t>can </a:t>
            </a:r>
            <a:r>
              <a:rPr lang="en-US" sz="2800" b="1"/>
              <a:t>help monitor education quality to develop renewable energy in </a:t>
            </a:r>
            <a:r>
              <a:rPr lang="en-US" sz="2800" b="1">
                <a:solidFill>
                  <a:schemeClr val="accent6"/>
                </a:solidFill>
              </a:rPr>
              <a:t>North Africa </a:t>
            </a:r>
            <a:endParaRPr lang="en-GB" sz="2800" b="1">
              <a:solidFill>
                <a:schemeClr val="accent6"/>
              </a:solidFill>
            </a:endParaRPr>
          </a:p>
        </p:txBody>
      </p:sp>
      <p:pic>
        <p:nvPicPr>
          <p:cNvPr id="2" name="Content Placeholder 1" descr="A group of children holding signs&#10;&#10;Description automatically generated">
            <a:extLst>
              <a:ext uri="{FF2B5EF4-FFF2-40B4-BE49-F238E27FC236}">
                <a16:creationId xmlns:a16="http://schemas.microsoft.com/office/drawing/2014/main" id="{45B04054-3CB4-0CFD-9581-F810C9EC04B1}"/>
              </a:ext>
            </a:extLst>
          </p:cNvPr>
          <p:cNvPicPr>
            <a:picLocks noGrp="1" noChangeAspect="1"/>
          </p:cNvPicPr>
          <p:nvPr>
            <p:ph idx="1"/>
          </p:nvPr>
        </p:nvPicPr>
        <p:blipFill rotWithShape="1">
          <a:blip r:embed="rId3"/>
          <a:srcRect l="51146" t="469" r="406" b="24736"/>
          <a:stretch/>
        </p:blipFill>
        <p:spPr>
          <a:xfrm>
            <a:off x="423820" y="2034829"/>
            <a:ext cx="2363852" cy="2107897"/>
          </a:xfrm>
          <a:ln>
            <a:noFill/>
          </a:ln>
        </p:spPr>
      </p:pic>
      <p:sp>
        <p:nvSpPr>
          <p:cNvPr id="40" name="TextBox 39">
            <a:extLst>
              <a:ext uri="{FF2B5EF4-FFF2-40B4-BE49-F238E27FC236}">
                <a16:creationId xmlns:a16="http://schemas.microsoft.com/office/drawing/2014/main" id="{405E66F6-BB12-97CA-5AA0-AAAA69EBD323}"/>
              </a:ext>
            </a:extLst>
          </p:cNvPr>
          <p:cNvSpPr txBox="1"/>
          <p:nvPr/>
        </p:nvSpPr>
        <p:spPr>
          <a:xfrm>
            <a:off x="5977790" y="1331013"/>
            <a:ext cx="6097946" cy="783193"/>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a:solidFill>
                  <a:schemeClr val="accent6"/>
                </a:solidFill>
                <a:latin typeface="Amasis MT Pro Medium" panose="02040604050005020304" pitchFamily="18" charset="0"/>
              </a:rPr>
              <a:t>Stre</a:t>
            </a:r>
            <a:r>
              <a:rPr lang="en-US" sz="2000" i="0" u="none" strike="noStrike" baseline="0">
                <a:solidFill>
                  <a:schemeClr val="accent6"/>
                </a:solidFill>
                <a:latin typeface="Amasis MT Pro Medium" panose="02040604050005020304" pitchFamily="18" charset="0"/>
              </a:rPr>
              <a:t>ngthening skills </a:t>
            </a:r>
            <a:r>
              <a:rPr lang="en-US" sz="2000" i="0" u="none" strike="noStrike" baseline="0">
                <a:solidFill>
                  <a:schemeClr val="tx1"/>
                </a:solidFill>
                <a:latin typeface="Amasis MT Pro Medium" panose="02040604050005020304" pitchFamily="18" charset="0"/>
              </a:rPr>
              <a:t>can support increasing </a:t>
            </a:r>
            <a:r>
              <a:rPr lang="en-US" sz="2000" i="0" u="none" strike="noStrike" baseline="0">
                <a:solidFill>
                  <a:schemeClr val="accent6"/>
                </a:solidFill>
                <a:latin typeface="Amasis MT Pro Medium" panose="02040604050005020304" pitchFamily="18" charset="0"/>
              </a:rPr>
              <a:t>renewable power generation</a:t>
            </a:r>
            <a:endParaRPr lang="en-US" sz="2000">
              <a:solidFill>
                <a:schemeClr val="accent6"/>
              </a:solidFill>
              <a:latin typeface="Amasis MT Pro Medium" panose="02040604050005020304" pitchFamily="18" charset="0"/>
            </a:endParaRPr>
          </a:p>
        </p:txBody>
      </p:sp>
      <p:sp>
        <p:nvSpPr>
          <p:cNvPr id="51" name="TextBox 50">
            <a:extLst>
              <a:ext uri="{FF2B5EF4-FFF2-40B4-BE49-F238E27FC236}">
                <a16:creationId xmlns:a16="http://schemas.microsoft.com/office/drawing/2014/main" id="{D3E150E1-E2D8-798B-EB96-B33E6F13B9B6}"/>
              </a:ext>
            </a:extLst>
          </p:cNvPr>
          <p:cNvSpPr txBox="1"/>
          <p:nvPr/>
        </p:nvSpPr>
        <p:spPr>
          <a:xfrm>
            <a:off x="-169664" y="1302644"/>
            <a:ext cx="6390187" cy="783193"/>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solidFill>
                  <a:schemeClr val="accent6"/>
                </a:solidFill>
                <a:latin typeface="Amasis MT Pro Medium" panose="02040604050005020304" pitchFamily="18" charset="0"/>
              </a:rPr>
              <a:t>Education quality </a:t>
            </a:r>
            <a:r>
              <a:rPr lang="en-US" sz="2000" dirty="0">
                <a:solidFill>
                  <a:schemeClr val="tx1"/>
                </a:solidFill>
                <a:latin typeface="Amasis MT Pro Medium" panose="02040604050005020304" pitchFamily="18" charset="0"/>
              </a:rPr>
              <a:t>in North Africa is </a:t>
            </a:r>
            <a:r>
              <a:rPr lang="en-US" sz="2000" dirty="0">
                <a:solidFill>
                  <a:schemeClr val="accent6"/>
                </a:solidFill>
                <a:latin typeface="Amasis MT Pro Medium" panose="02040604050005020304" pitchFamily="18" charset="0"/>
              </a:rPr>
              <a:t>above the African average</a:t>
            </a:r>
            <a:r>
              <a:rPr lang="en-US" sz="2000" dirty="0">
                <a:solidFill>
                  <a:schemeClr val="tx1"/>
                </a:solidFill>
                <a:latin typeface="Amasis MT Pro Medium" panose="02040604050005020304" pitchFamily="18" charset="0"/>
              </a:rPr>
              <a:t>, but </a:t>
            </a:r>
            <a:r>
              <a:rPr lang="en-US" sz="2000" dirty="0">
                <a:solidFill>
                  <a:schemeClr val="accent6"/>
                </a:solidFill>
                <a:latin typeface="Amasis MT Pro Medium" panose="02040604050005020304" pitchFamily="18" charset="0"/>
              </a:rPr>
              <a:t>inequalities</a:t>
            </a:r>
            <a:r>
              <a:rPr lang="en-US" sz="2000" dirty="0">
                <a:solidFill>
                  <a:schemeClr val="tx1"/>
                </a:solidFill>
                <a:latin typeface="Amasis MT Pro Medium" panose="02040604050005020304" pitchFamily="18" charset="0"/>
              </a:rPr>
              <a:t> persist</a:t>
            </a:r>
          </a:p>
        </p:txBody>
      </p:sp>
      <p:sp>
        <p:nvSpPr>
          <p:cNvPr id="101" name="Rectangle 100">
            <a:extLst>
              <a:ext uri="{FF2B5EF4-FFF2-40B4-BE49-F238E27FC236}">
                <a16:creationId xmlns:a16="http://schemas.microsoft.com/office/drawing/2014/main" id="{60315099-5772-C20A-8CA5-4607CB80A6CE}"/>
              </a:ext>
            </a:extLst>
          </p:cNvPr>
          <p:cNvSpPr/>
          <p:nvPr/>
        </p:nvSpPr>
        <p:spPr>
          <a:xfrm>
            <a:off x="8623137" y="-1635379"/>
            <a:ext cx="2227008" cy="5670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E532D5C3-A583-567E-2C54-8C82EBDF5C9B}"/>
              </a:ext>
            </a:extLst>
          </p:cNvPr>
          <p:cNvGrpSpPr/>
          <p:nvPr/>
        </p:nvGrpSpPr>
        <p:grpSpPr>
          <a:xfrm>
            <a:off x="117243" y="2485607"/>
            <a:ext cx="2908186" cy="1949581"/>
            <a:chOff x="224082" y="2259952"/>
            <a:chExt cx="1630624" cy="1364658"/>
          </a:xfrm>
        </p:grpSpPr>
        <p:grpSp>
          <p:nvGrpSpPr>
            <p:cNvPr id="50" name="Group 49">
              <a:extLst>
                <a:ext uri="{FF2B5EF4-FFF2-40B4-BE49-F238E27FC236}">
                  <a16:creationId xmlns:a16="http://schemas.microsoft.com/office/drawing/2014/main" id="{1531C365-F33F-E43F-E1FC-DDE1E1A18EA3}"/>
                </a:ext>
              </a:extLst>
            </p:cNvPr>
            <p:cNvGrpSpPr/>
            <p:nvPr/>
          </p:nvGrpSpPr>
          <p:grpSpPr>
            <a:xfrm>
              <a:off x="224082" y="2259952"/>
              <a:ext cx="1630624" cy="1364658"/>
              <a:chOff x="159268" y="1571067"/>
              <a:chExt cx="1630624" cy="1364658"/>
            </a:xfrm>
          </p:grpSpPr>
          <p:grpSp>
            <p:nvGrpSpPr>
              <p:cNvPr id="30" name="Group 29">
                <a:extLst>
                  <a:ext uri="{FF2B5EF4-FFF2-40B4-BE49-F238E27FC236}">
                    <a16:creationId xmlns:a16="http://schemas.microsoft.com/office/drawing/2014/main" id="{EE285724-F776-024D-0B55-D0A3AAF85E6C}"/>
                  </a:ext>
                </a:extLst>
              </p:cNvPr>
              <p:cNvGrpSpPr/>
              <p:nvPr/>
            </p:nvGrpSpPr>
            <p:grpSpPr>
              <a:xfrm>
                <a:off x="159268" y="2696186"/>
                <a:ext cx="1335158" cy="239539"/>
                <a:chOff x="136436" y="2537140"/>
                <a:chExt cx="1335158" cy="239539"/>
              </a:xfrm>
            </p:grpSpPr>
            <p:sp>
              <p:nvSpPr>
                <p:cNvPr id="28" name="TextBox 27">
                  <a:extLst>
                    <a:ext uri="{FF2B5EF4-FFF2-40B4-BE49-F238E27FC236}">
                      <a16:creationId xmlns:a16="http://schemas.microsoft.com/office/drawing/2014/main" id="{CD6CED76-53D4-4E4B-198D-AF017A5FC605}"/>
                    </a:ext>
                  </a:extLst>
                </p:cNvPr>
                <p:cNvSpPr txBox="1"/>
                <p:nvPr/>
              </p:nvSpPr>
              <p:spPr>
                <a:xfrm>
                  <a:off x="136436" y="2537140"/>
                  <a:ext cx="957957" cy="236979"/>
                </a:xfrm>
                <a:prstGeom prst="rect">
                  <a:avLst/>
                </a:prstGeom>
                <a:noFill/>
              </p:spPr>
              <p:txBody>
                <a:bodyPr wrap="square" rtlCol="0">
                  <a:spAutoFit/>
                </a:bodyPr>
                <a:lstStyle/>
                <a:p>
                  <a:pPr algn="ctr"/>
                  <a:r>
                    <a:rPr lang="en-US" sz="1600" dirty="0">
                      <a:latin typeface="Amasis MT Pro Medium" panose="02040604050005020304" pitchFamily="18" charset="0"/>
                    </a:rPr>
                    <a:t>North Africa</a:t>
                  </a:r>
                </a:p>
              </p:txBody>
            </p:sp>
            <p:sp>
              <p:nvSpPr>
                <p:cNvPr id="29" name="TextBox 28">
                  <a:extLst>
                    <a:ext uri="{FF2B5EF4-FFF2-40B4-BE49-F238E27FC236}">
                      <a16:creationId xmlns:a16="http://schemas.microsoft.com/office/drawing/2014/main" id="{A66B2A4C-208F-DA29-E3F7-E23DED2292D3}"/>
                    </a:ext>
                  </a:extLst>
                </p:cNvPr>
                <p:cNvSpPr txBox="1"/>
                <p:nvPr/>
              </p:nvSpPr>
              <p:spPr>
                <a:xfrm>
                  <a:off x="974807" y="2539700"/>
                  <a:ext cx="496787" cy="236979"/>
                </a:xfrm>
                <a:prstGeom prst="rect">
                  <a:avLst/>
                </a:prstGeom>
                <a:noFill/>
              </p:spPr>
              <p:txBody>
                <a:bodyPr wrap="square" rtlCol="0">
                  <a:spAutoFit/>
                </a:bodyPr>
                <a:lstStyle/>
                <a:p>
                  <a:pPr algn="ctr"/>
                  <a:r>
                    <a:rPr lang="en-US" sz="1600" dirty="0">
                      <a:latin typeface="Amasis MT Pro Medium" panose="02040604050005020304" pitchFamily="18" charset="0"/>
                    </a:rPr>
                    <a:t>Africa</a:t>
                  </a:r>
                </a:p>
              </p:txBody>
            </p:sp>
          </p:grpSp>
          <p:sp>
            <p:nvSpPr>
              <p:cNvPr id="35" name="TextBox 34">
                <a:extLst>
                  <a:ext uri="{FF2B5EF4-FFF2-40B4-BE49-F238E27FC236}">
                    <a16:creationId xmlns:a16="http://schemas.microsoft.com/office/drawing/2014/main" id="{159CC683-D063-6662-B73D-AFD7DEC6017D}"/>
                  </a:ext>
                </a:extLst>
              </p:cNvPr>
              <p:cNvSpPr txBox="1"/>
              <p:nvPr/>
            </p:nvSpPr>
            <p:spPr>
              <a:xfrm>
                <a:off x="723252" y="1571067"/>
                <a:ext cx="381342" cy="5347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a:solidFill>
                      <a:srgbClr val="D65856"/>
                    </a:solidFill>
                    <a:latin typeface="CaeciliaLTStd-Bold"/>
                  </a:rPr>
                  <a:t>6.1</a:t>
                </a:r>
                <a:endParaRPr lang="en-US" sz="2000" b="1">
                  <a:solidFill>
                    <a:srgbClr val="D65856"/>
                  </a:solidFill>
                  <a:latin typeface="CaeciliaLTStd-Bold"/>
                </a:endParaRPr>
              </a:p>
            </p:txBody>
          </p:sp>
          <p:sp>
            <p:nvSpPr>
              <p:cNvPr id="37" name="TextBox 36">
                <a:extLst>
                  <a:ext uri="{FF2B5EF4-FFF2-40B4-BE49-F238E27FC236}">
                    <a16:creationId xmlns:a16="http://schemas.microsoft.com/office/drawing/2014/main" id="{9477E46B-2AA8-1A70-BE19-5A44566799A9}"/>
                  </a:ext>
                </a:extLst>
              </p:cNvPr>
              <p:cNvSpPr txBox="1"/>
              <p:nvPr/>
            </p:nvSpPr>
            <p:spPr>
              <a:xfrm>
                <a:off x="1469972" y="1910615"/>
                <a:ext cx="319920" cy="2867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a:solidFill>
                      <a:srgbClr val="D65856"/>
                    </a:solidFill>
                    <a:latin typeface="CaeciliaLTStd-Bold"/>
                  </a:rPr>
                  <a:t>5.1</a:t>
                </a:r>
                <a:endParaRPr lang="en-US" sz="2000" b="1" dirty="0">
                  <a:solidFill>
                    <a:srgbClr val="D65856"/>
                  </a:solidFill>
                  <a:latin typeface="CaeciliaLTStd-Bold"/>
                </a:endParaRPr>
              </a:p>
            </p:txBody>
          </p:sp>
        </p:grpSp>
        <p:cxnSp>
          <p:nvCxnSpPr>
            <p:cNvPr id="92" name="Straight Arrow Connector 91">
              <a:extLst>
                <a:ext uri="{FF2B5EF4-FFF2-40B4-BE49-F238E27FC236}">
                  <a16:creationId xmlns:a16="http://schemas.microsoft.com/office/drawing/2014/main" id="{4AFDB372-E9B6-8627-9F08-11EAE3F77903}"/>
                </a:ext>
              </a:extLst>
            </p:cNvPr>
            <p:cNvCxnSpPr>
              <a:cxnSpLocks/>
            </p:cNvCxnSpPr>
            <p:nvPr/>
          </p:nvCxnSpPr>
          <p:spPr>
            <a:xfrm>
              <a:off x="799101" y="2329969"/>
              <a:ext cx="0" cy="1440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3" name="Straight Arrow Connector 92">
              <a:extLst>
                <a:ext uri="{FF2B5EF4-FFF2-40B4-BE49-F238E27FC236}">
                  <a16:creationId xmlns:a16="http://schemas.microsoft.com/office/drawing/2014/main" id="{0822A5E2-13A6-1432-9827-C0743802D74A}"/>
                </a:ext>
              </a:extLst>
            </p:cNvPr>
            <p:cNvCxnSpPr>
              <a:cxnSpLocks/>
            </p:cNvCxnSpPr>
            <p:nvPr/>
          </p:nvCxnSpPr>
          <p:spPr>
            <a:xfrm>
              <a:off x="1559240" y="2670813"/>
              <a:ext cx="0" cy="1440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38" name="Group 37">
            <a:extLst>
              <a:ext uri="{FF2B5EF4-FFF2-40B4-BE49-F238E27FC236}">
                <a16:creationId xmlns:a16="http://schemas.microsoft.com/office/drawing/2014/main" id="{F0C01C7E-D08D-FCB6-1493-F675B70D6E50}"/>
              </a:ext>
            </a:extLst>
          </p:cNvPr>
          <p:cNvGrpSpPr/>
          <p:nvPr/>
        </p:nvGrpSpPr>
        <p:grpSpPr>
          <a:xfrm>
            <a:off x="6528560" y="2036218"/>
            <a:ext cx="4321585" cy="1728935"/>
            <a:chOff x="5327592" y="2193334"/>
            <a:chExt cx="3241491" cy="1359153"/>
          </a:xfrm>
        </p:grpSpPr>
        <p:grpSp>
          <p:nvGrpSpPr>
            <p:cNvPr id="4" name="Group 3">
              <a:extLst>
                <a:ext uri="{FF2B5EF4-FFF2-40B4-BE49-F238E27FC236}">
                  <a16:creationId xmlns:a16="http://schemas.microsoft.com/office/drawing/2014/main" id="{C9DD297B-3B11-803A-8B69-ECDE97F67CCE}"/>
                </a:ext>
              </a:extLst>
            </p:cNvPr>
            <p:cNvGrpSpPr/>
            <p:nvPr/>
          </p:nvGrpSpPr>
          <p:grpSpPr>
            <a:xfrm>
              <a:off x="5327592" y="2193334"/>
              <a:ext cx="2976453" cy="1359153"/>
              <a:chOff x="5403241" y="1931630"/>
              <a:chExt cx="3171181" cy="1405887"/>
            </a:xfrm>
          </p:grpSpPr>
          <p:pic>
            <p:nvPicPr>
              <p:cNvPr id="74" name="Picture 73" descr="A solar panel with a sun behind it&#10;&#10;Description automatically generated">
                <a:extLst>
                  <a:ext uri="{FF2B5EF4-FFF2-40B4-BE49-F238E27FC236}">
                    <a16:creationId xmlns:a16="http://schemas.microsoft.com/office/drawing/2014/main" id="{27240E4E-ECE4-4232-BF27-2B58FFD7C6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6444" y1="18667" x2="81333" y2="26222"/>
                            <a14:foregroundMark x1="81333" y1="20000" x2="81333" y2="20000"/>
                            <a14:foregroundMark x1="84444" y1="24889" x2="84444" y2="24889"/>
                            <a14:foregroundMark x1="81333" y1="32444" x2="81333" y2="32444"/>
                            <a14:foregroundMark x1="75111" y1="35556" x2="75111" y2="35556"/>
                            <a14:foregroundMark x1="67556" y1="32444" x2="67556" y2="32444"/>
                            <a14:foregroundMark x1="64889" y1="24889" x2="64889" y2="24889"/>
                            <a14:foregroundMark x1="67556" y1="19111" x2="67556" y2="19111"/>
                            <a14:foregroundMark x1="75111" y1="15556" x2="75111" y2="15556"/>
                          </a14:backgroundRemoval>
                        </a14:imgEffect>
                      </a14:imgLayer>
                    </a14:imgProps>
                  </a:ext>
                </a:extLst>
              </a:blip>
              <a:stretch>
                <a:fillRect/>
              </a:stretch>
            </p:blipFill>
            <p:spPr>
              <a:xfrm>
                <a:off x="5403241" y="2103650"/>
                <a:ext cx="535555" cy="541210"/>
              </a:xfrm>
              <a:prstGeom prst="rect">
                <a:avLst/>
              </a:prstGeom>
            </p:spPr>
          </p:pic>
          <p:grpSp>
            <p:nvGrpSpPr>
              <p:cNvPr id="114" name="Group 113">
                <a:extLst>
                  <a:ext uri="{FF2B5EF4-FFF2-40B4-BE49-F238E27FC236}">
                    <a16:creationId xmlns:a16="http://schemas.microsoft.com/office/drawing/2014/main" id="{7652D4D8-7B6E-D1CC-A656-1AE3FA2858C8}"/>
                  </a:ext>
                </a:extLst>
              </p:cNvPr>
              <p:cNvGrpSpPr/>
              <p:nvPr/>
            </p:nvGrpSpPr>
            <p:grpSpPr>
              <a:xfrm>
                <a:off x="6086315" y="1931630"/>
                <a:ext cx="2488107" cy="1387797"/>
                <a:chOff x="9932392" y="4685263"/>
                <a:chExt cx="2488107" cy="1387797"/>
              </a:xfrm>
            </p:grpSpPr>
            <p:grpSp>
              <p:nvGrpSpPr>
                <p:cNvPr id="108" name="Group 107">
                  <a:extLst>
                    <a:ext uri="{FF2B5EF4-FFF2-40B4-BE49-F238E27FC236}">
                      <a16:creationId xmlns:a16="http://schemas.microsoft.com/office/drawing/2014/main" id="{C57D6F64-D7F3-E428-B371-518E26745615}"/>
                    </a:ext>
                  </a:extLst>
                </p:cNvPr>
                <p:cNvGrpSpPr/>
                <p:nvPr/>
              </p:nvGrpSpPr>
              <p:grpSpPr>
                <a:xfrm>
                  <a:off x="9932392" y="4685263"/>
                  <a:ext cx="2488107" cy="657997"/>
                  <a:chOff x="6246168" y="-60926"/>
                  <a:chExt cx="2873169" cy="667973"/>
                </a:xfrm>
              </p:grpSpPr>
              <p:pic>
                <p:nvPicPr>
                  <p:cNvPr id="102" name="Picture 101" descr="A red flag with a green star&#10;&#10;Description automatically generated">
                    <a:extLst>
                      <a:ext uri="{FF2B5EF4-FFF2-40B4-BE49-F238E27FC236}">
                        <a16:creationId xmlns:a16="http://schemas.microsoft.com/office/drawing/2014/main" id="{1BE326B4-AFFF-A46D-E928-32D8B154A6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2771" y="255432"/>
                    <a:ext cx="524944" cy="350031"/>
                  </a:xfrm>
                  <a:prstGeom prst="rect">
                    <a:avLst/>
                  </a:prstGeom>
                  <a:ln/>
                </p:spPr>
                <p:style>
                  <a:lnRef idx="3">
                    <a:schemeClr val="lt1"/>
                  </a:lnRef>
                  <a:fillRef idx="1">
                    <a:schemeClr val="accent2"/>
                  </a:fillRef>
                  <a:effectRef idx="1">
                    <a:schemeClr val="accent2"/>
                  </a:effectRef>
                  <a:fontRef idx="minor">
                    <a:schemeClr val="lt1"/>
                  </a:fontRef>
                </p:style>
              </p:pic>
              <p:pic>
                <p:nvPicPr>
                  <p:cNvPr id="103" name="Picture 102" descr="A green and red flag with a star and crescent moon&#10;&#10;Description automatically generated">
                    <a:extLst>
                      <a:ext uri="{FF2B5EF4-FFF2-40B4-BE49-F238E27FC236}">
                        <a16:creationId xmlns:a16="http://schemas.microsoft.com/office/drawing/2014/main" id="{F32F4232-E742-2731-8FB0-4506C4C85F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44" t="25993" r="2610" b="26196"/>
                  <a:stretch/>
                </p:blipFill>
                <p:spPr>
                  <a:xfrm>
                    <a:off x="8594393" y="253848"/>
                    <a:ext cx="524944" cy="353199"/>
                  </a:xfrm>
                  <a:prstGeom prst="rect">
                    <a:avLst/>
                  </a:prstGeom>
                  <a:ln/>
                </p:spPr>
                <p:style>
                  <a:lnRef idx="3">
                    <a:schemeClr val="lt1"/>
                  </a:lnRef>
                  <a:fillRef idx="1">
                    <a:schemeClr val="accent2"/>
                  </a:fillRef>
                  <a:effectRef idx="1">
                    <a:schemeClr val="accent2"/>
                  </a:effectRef>
                  <a:fontRef idx="minor">
                    <a:schemeClr val="lt1"/>
                  </a:fontRef>
                </p:style>
              </p:pic>
              <p:pic>
                <p:nvPicPr>
                  <p:cNvPr id="104" name="Picture 103" descr="A red white and black flag&#10;&#10;Description automatically generated">
                    <a:extLst>
                      <a:ext uri="{FF2B5EF4-FFF2-40B4-BE49-F238E27FC236}">
                        <a16:creationId xmlns:a16="http://schemas.microsoft.com/office/drawing/2014/main" id="{F52FE2C3-9511-F8C7-CAC8-C4E31060DC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6168" y="255785"/>
                    <a:ext cx="524944" cy="349327"/>
                  </a:xfrm>
                  <a:prstGeom prst="rect">
                    <a:avLst/>
                  </a:prstGeom>
                  <a:ln/>
                </p:spPr>
                <p:style>
                  <a:lnRef idx="3">
                    <a:schemeClr val="lt1"/>
                  </a:lnRef>
                  <a:fillRef idx="1">
                    <a:schemeClr val="accent2"/>
                  </a:fillRef>
                  <a:effectRef idx="1">
                    <a:schemeClr val="accent2"/>
                  </a:effectRef>
                  <a:fontRef idx="minor">
                    <a:schemeClr val="lt1"/>
                  </a:fontRef>
                </p:style>
              </p:pic>
              <p:sp>
                <p:nvSpPr>
                  <p:cNvPr id="105" name="TextBox 104">
                    <a:extLst>
                      <a:ext uri="{FF2B5EF4-FFF2-40B4-BE49-F238E27FC236}">
                        <a16:creationId xmlns:a16="http://schemas.microsoft.com/office/drawing/2014/main" id="{DECC9BAD-AEEC-9983-A058-E0B4253DC025}"/>
                      </a:ext>
                    </a:extLst>
                  </p:cNvPr>
                  <p:cNvSpPr txBox="1"/>
                  <p:nvPr/>
                </p:nvSpPr>
                <p:spPr>
                  <a:xfrm>
                    <a:off x="6525513" y="-60926"/>
                    <a:ext cx="582298" cy="290868"/>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40" tIns="45720" rIns="91440" bIns="45720" rtlCol="0" anchor="t">
                    <a:spAutoFit/>
                  </a:bodyPr>
                  <a:lstStyle/>
                  <a:p>
                    <a:r>
                      <a:rPr lang="fr-FR" sz="1200" b="1">
                        <a:latin typeface="CaeciliaLTStd-Bold"/>
                      </a:rPr>
                      <a:t>2nd </a:t>
                    </a:r>
                    <a:endParaRPr lang="fr-FR" sz="1200" b="1" baseline="30000">
                      <a:latin typeface="CaeciliaLTStd-Bold"/>
                    </a:endParaRPr>
                  </a:p>
                </p:txBody>
              </p:sp>
            </p:grpSp>
            <p:grpSp>
              <p:nvGrpSpPr>
                <p:cNvPr id="113" name="Group 112">
                  <a:extLst>
                    <a:ext uri="{FF2B5EF4-FFF2-40B4-BE49-F238E27FC236}">
                      <a16:creationId xmlns:a16="http://schemas.microsoft.com/office/drawing/2014/main" id="{696B3EB9-5749-8A03-3944-89F29F207680}"/>
                    </a:ext>
                  </a:extLst>
                </p:cNvPr>
                <p:cNvGrpSpPr/>
                <p:nvPr/>
              </p:nvGrpSpPr>
              <p:grpSpPr>
                <a:xfrm>
                  <a:off x="10456937" y="5480539"/>
                  <a:ext cx="1777024" cy="592521"/>
                  <a:chOff x="9981548" y="6193878"/>
                  <a:chExt cx="1777024" cy="592521"/>
                </a:xfrm>
              </p:grpSpPr>
              <p:pic>
                <p:nvPicPr>
                  <p:cNvPr id="109" name="Picture 108" descr="A red flag with a green star&#10;&#10;Description automatically generated">
                    <a:extLst>
                      <a:ext uri="{FF2B5EF4-FFF2-40B4-BE49-F238E27FC236}">
                        <a16:creationId xmlns:a16="http://schemas.microsoft.com/office/drawing/2014/main" id="{93FBC757-47C3-4E92-4B3B-7CFFABEC13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6645" y="6436060"/>
                    <a:ext cx="454592" cy="344803"/>
                  </a:xfrm>
                  <a:prstGeom prst="rect">
                    <a:avLst/>
                  </a:prstGeom>
                  <a:ln/>
                </p:spPr>
                <p:style>
                  <a:lnRef idx="3">
                    <a:schemeClr val="lt1"/>
                  </a:lnRef>
                  <a:fillRef idx="1">
                    <a:schemeClr val="accent2"/>
                  </a:fillRef>
                  <a:effectRef idx="1">
                    <a:schemeClr val="accent2"/>
                  </a:effectRef>
                  <a:fontRef idx="minor">
                    <a:schemeClr val="lt1"/>
                  </a:fontRef>
                </p:style>
              </p:pic>
              <p:pic>
                <p:nvPicPr>
                  <p:cNvPr id="110" name="Picture 109" descr="A red white and black flag&#10;&#10;Description automatically generated">
                    <a:extLst>
                      <a:ext uri="{FF2B5EF4-FFF2-40B4-BE49-F238E27FC236}">
                        <a16:creationId xmlns:a16="http://schemas.microsoft.com/office/drawing/2014/main" id="{3244D113-4BF8-9879-B5E6-C1679977B0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1548" y="6442289"/>
                    <a:ext cx="454593" cy="344110"/>
                  </a:xfrm>
                  <a:prstGeom prst="rect">
                    <a:avLst/>
                  </a:prstGeom>
                  <a:ln/>
                </p:spPr>
                <p:style>
                  <a:lnRef idx="3">
                    <a:schemeClr val="lt1"/>
                  </a:lnRef>
                  <a:fillRef idx="1">
                    <a:schemeClr val="accent2"/>
                  </a:fillRef>
                  <a:effectRef idx="1">
                    <a:schemeClr val="accent2"/>
                  </a:effectRef>
                  <a:fontRef idx="minor">
                    <a:schemeClr val="lt1"/>
                  </a:fontRef>
                </p:style>
              </p:pic>
              <p:sp>
                <p:nvSpPr>
                  <p:cNvPr id="111" name="TextBox 110">
                    <a:extLst>
                      <a:ext uri="{FF2B5EF4-FFF2-40B4-BE49-F238E27FC236}">
                        <a16:creationId xmlns:a16="http://schemas.microsoft.com/office/drawing/2014/main" id="{EEED0723-72BA-3E81-FAE5-4978CCF80F55}"/>
                      </a:ext>
                    </a:extLst>
                  </p:cNvPr>
                  <p:cNvSpPr txBox="1"/>
                  <p:nvPr/>
                </p:nvSpPr>
                <p:spPr>
                  <a:xfrm>
                    <a:off x="10201235" y="6193878"/>
                    <a:ext cx="454592" cy="307777"/>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1400" b="1">
                        <a:latin typeface="CaeciliaLTStd-Bold"/>
                      </a:rPr>
                      <a:t>2</a:t>
                    </a:r>
                    <a:r>
                      <a:rPr lang="fr-FR" sz="1400" b="1" baseline="30000">
                        <a:latin typeface="CaeciliaLTStd-Bold"/>
                      </a:rPr>
                      <a:t>nd</a:t>
                    </a:r>
                    <a:endParaRPr lang="en-US" sz="1400" b="1">
                      <a:latin typeface="CaeciliaLTStd-Bold"/>
                    </a:endParaRPr>
                  </a:p>
                </p:txBody>
              </p:sp>
              <p:sp>
                <p:nvSpPr>
                  <p:cNvPr id="112" name="TextBox 111">
                    <a:extLst>
                      <a:ext uri="{FF2B5EF4-FFF2-40B4-BE49-F238E27FC236}">
                        <a16:creationId xmlns:a16="http://schemas.microsoft.com/office/drawing/2014/main" id="{D4D92805-A22D-3B6E-80F1-51E42429FD87}"/>
                      </a:ext>
                    </a:extLst>
                  </p:cNvPr>
                  <p:cNvSpPr txBox="1"/>
                  <p:nvPr/>
                </p:nvSpPr>
                <p:spPr>
                  <a:xfrm>
                    <a:off x="11303980" y="6199366"/>
                    <a:ext cx="454592" cy="307777"/>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1400" b="1">
                        <a:latin typeface="CaeciliaLTStd-Bold"/>
                      </a:rPr>
                      <a:t>3</a:t>
                    </a:r>
                    <a:r>
                      <a:rPr lang="fr-FR" sz="1400" b="1" baseline="30000">
                        <a:latin typeface="CaeciliaLTStd-Bold"/>
                      </a:rPr>
                      <a:t>rd</a:t>
                    </a:r>
                    <a:endParaRPr lang="en-US" sz="1400" b="1">
                      <a:latin typeface="CaeciliaLTStd-Bold"/>
                    </a:endParaRPr>
                  </a:p>
                </p:txBody>
              </p:sp>
            </p:grpSp>
          </p:grpSp>
          <p:pic>
            <p:nvPicPr>
              <p:cNvPr id="117" name="Picture 116" descr="A couple of windmills on a black background&#10;&#10;Description automatically generated">
                <a:extLst>
                  <a:ext uri="{FF2B5EF4-FFF2-40B4-BE49-F238E27FC236}">
                    <a16:creationId xmlns:a16="http://schemas.microsoft.com/office/drawing/2014/main" id="{06067995-516B-7332-A122-8C7D44E1FFD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945242" y="2945460"/>
                <a:ext cx="396227" cy="392057"/>
              </a:xfrm>
              <a:prstGeom prst="rect">
                <a:avLst/>
              </a:prstGeom>
            </p:spPr>
          </p:pic>
        </p:grpSp>
        <p:grpSp>
          <p:nvGrpSpPr>
            <p:cNvPr id="34" name="Group 33">
              <a:extLst>
                <a:ext uri="{FF2B5EF4-FFF2-40B4-BE49-F238E27FC236}">
                  <a16:creationId xmlns:a16="http://schemas.microsoft.com/office/drawing/2014/main" id="{0B435E58-1CE0-8051-CAA6-CC7147A47FF7}"/>
                </a:ext>
              </a:extLst>
            </p:cNvPr>
            <p:cNvGrpSpPr/>
            <p:nvPr/>
          </p:nvGrpSpPr>
          <p:grpSpPr>
            <a:xfrm>
              <a:off x="7170922" y="2196968"/>
              <a:ext cx="1398161" cy="279991"/>
              <a:chOff x="7170922" y="2196968"/>
              <a:chExt cx="1398161" cy="279991"/>
            </a:xfrm>
          </p:grpSpPr>
          <p:sp>
            <p:nvSpPr>
              <p:cNvPr id="24" name="TextBox 23">
                <a:extLst>
                  <a:ext uri="{FF2B5EF4-FFF2-40B4-BE49-F238E27FC236}">
                    <a16:creationId xmlns:a16="http://schemas.microsoft.com/office/drawing/2014/main" id="{32607BE0-EC50-891E-E61F-A075F6B471CA}"/>
                  </a:ext>
                </a:extLst>
              </p:cNvPr>
              <p:cNvSpPr txBox="1"/>
              <p:nvPr/>
            </p:nvSpPr>
            <p:spPr>
              <a:xfrm>
                <a:off x="7170922" y="2196968"/>
                <a:ext cx="476332" cy="276999"/>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40" tIns="45720" rIns="91440" bIns="45720" rtlCol="0" anchor="t">
                <a:spAutoFit/>
              </a:bodyPr>
              <a:lstStyle/>
              <a:p>
                <a:r>
                  <a:rPr lang="fr-FR" sz="1200" b="1">
                    <a:latin typeface="CaeciliaLTStd-Bold"/>
                  </a:rPr>
                  <a:t>3rd</a:t>
                </a:r>
                <a:endParaRPr lang="fr-FR" sz="1200" b="1" baseline="30000">
                  <a:latin typeface="CaeciliaLTStd-Bold"/>
                </a:endParaRPr>
              </a:p>
            </p:txBody>
          </p:sp>
          <p:sp>
            <p:nvSpPr>
              <p:cNvPr id="26" name="TextBox 25">
                <a:extLst>
                  <a:ext uri="{FF2B5EF4-FFF2-40B4-BE49-F238E27FC236}">
                    <a16:creationId xmlns:a16="http://schemas.microsoft.com/office/drawing/2014/main" id="{BEF70CB3-26F3-71D0-F957-B716A07AB8AE}"/>
                  </a:ext>
                </a:extLst>
              </p:cNvPr>
              <p:cNvSpPr txBox="1"/>
              <p:nvPr/>
            </p:nvSpPr>
            <p:spPr>
              <a:xfrm>
                <a:off x="8086719" y="2199960"/>
                <a:ext cx="482364" cy="276999"/>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lIns="91440" tIns="45720" rIns="91440" bIns="45720" rtlCol="0" anchor="t">
                <a:spAutoFit/>
              </a:bodyPr>
              <a:lstStyle/>
              <a:p>
                <a:r>
                  <a:rPr lang="fr-FR" sz="1200" b="1">
                    <a:latin typeface="CaeciliaLTStd-Bold"/>
                  </a:rPr>
                  <a:t>4th </a:t>
                </a:r>
                <a:endParaRPr lang="fr-FR" sz="1200" b="1" baseline="30000">
                  <a:latin typeface="CaeciliaLTStd-Bold"/>
                </a:endParaRPr>
              </a:p>
            </p:txBody>
          </p:sp>
        </p:grpSp>
      </p:grpSp>
      <p:cxnSp>
        <p:nvCxnSpPr>
          <p:cNvPr id="8" name="Straight Connector 7">
            <a:extLst>
              <a:ext uri="{FF2B5EF4-FFF2-40B4-BE49-F238E27FC236}">
                <a16:creationId xmlns:a16="http://schemas.microsoft.com/office/drawing/2014/main" id="{88CA5353-49A6-E9DB-618C-3F788DE0A21F}"/>
              </a:ext>
            </a:extLst>
          </p:cNvPr>
          <p:cNvCxnSpPr>
            <a:cxnSpLocks/>
          </p:cNvCxnSpPr>
          <p:nvPr/>
        </p:nvCxnSpPr>
        <p:spPr>
          <a:xfrm flipH="1">
            <a:off x="5851302" y="1370073"/>
            <a:ext cx="7224" cy="52364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6DCB367-48DC-7F3F-A38C-C742EA258CEB}"/>
              </a:ext>
            </a:extLst>
          </p:cNvPr>
          <p:cNvSpPr txBox="1"/>
          <p:nvPr/>
        </p:nvSpPr>
        <p:spPr>
          <a:xfrm>
            <a:off x="2904807" y="2485188"/>
            <a:ext cx="2990785" cy="830997"/>
          </a:xfrm>
          <a:prstGeom prst="rect">
            <a:avLst/>
          </a:prstGeom>
          <a:noFill/>
        </p:spPr>
        <p:txBody>
          <a:bodyPr wrap="square">
            <a:spAutoFit/>
          </a:bodyPr>
          <a:lstStyle/>
          <a:p>
            <a:pPr algn="l"/>
            <a:r>
              <a:rPr lang="en-US" sz="1600" i="0" u="none" strike="noStrike" baseline="0" dirty="0">
                <a:latin typeface="Amasis MT Pro Medium" panose="02040604050005020304" pitchFamily="18" charset="0"/>
              </a:rPr>
              <a:t>Average years of schooling vs. </a:t>
            </a:r>
            <a:r>
              <a:rPr lang="en-US" sz="1600" dirty="0">
                <a:solidFill>
                  <a:srgbClr val="D65856"/>
                </a:solidFill>
                <a:latin typeface="Amasis MT Pro Medium" panose="02040604050005020304" pitchFamily="18" charset="0"/>
              </a:rPr>
              <a:t>Learning-adjusted years of schooling</a:t>
            </a:r>
            <a:r>
              <a:rPr lang="en-US" sz="1600" dirty="0">
                <a:solidFill>
                  <a:schemeClr val="bg1">
                    <a:lumMod val="50000"/>
                  </a:schemeClr>
                </a:solidFill>
                <a:latin typeface="Amasis MT Pro Medium" panose="02040604050005020304" pitchFamily="18" charset="0"/>
              </a:rPr>
              <a:t>, 2020</a:t>
            </a:r>
          </a:p>
        </p:txBody>
      </p:sp>
      <p:pic>
        <p:nvPicPr>
          <p:cNvPr id="58" name="Graphic 57" descr="Line arrow: Clockwise curve with solid fill">
            <a:extLst>
              <a:ext uri="{FF2B5EF4-FFF2-40B4-BE49-F238E27FC236}">
                <a16:creationId xmlns:a16="http://schemas.microsoft.com/office/drawing/2014/main" id="{D0263ABD-3146-1F79-0E13-F1FB04A057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5902506">
            <a:off x="2776429" y="3239723"/>
            <a:ext cx="914400" cy="914400"/>
          </a:xfrm>
          <a:prstGeom prst="rect">
            <a:avLst/>
          </a:prstGeom>
        </p:spPr>
      </p:pic>
      <p:sp>
        <p:nvSpPr>
          <p:cNvPr id="60" name="TextBox 59">
            <a:extLst>
              <a:ext uri="{FF2B5EF4-FFF2-40B4-BE49-F238E27FC236}">
                <a16:creationId xmlns:a16="http://schemas.microsoft.com/office/drawing/2014/main" id="{217CDBBF-9411-5B0A-CB97-7948E6D79F25}"/>
              </a:ext>
            </a:extLst>
          </p:cNvPr>
          <p:cNvSpPr txBox="1"/>
          <p:nvPr/>
        </p:nvSpPr>
        <p:spPr>
          <a:xfrm>
            <a:off x="5681587" y="3761929"/>
            <a:ext cx="6403743" cy="408623"/>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Amasis MT Pro Medium" panose="02040604050005020304" pitchFamily="18" charset="0"/>
              </a:rPr>
              <a:t>Demand for </a:t>
            </a:r>
            <a:r>
              <a:rPr lang="en-US" dirty="0">
                <a:solidFill>
                  <a:schemeClr val="accent6"/>
                </a:solidFill>
                <a:latin typeface="Amasis MT Pro Medium" panose="02040604050005020304" pitchFamily="18" charset="0"/>
              </a:rPr>
              <a:t>renewable‑energy‑related skills</a:t>
            </a:r>
            <a:r>
              <a:rPr lang="en-US" dirty="0">
                <a:solidFill>
                  <a:schemeClr val="tx1"/>
                </a:solidFill>
                <a:latin typeface="Amasis MT Pro Medium" panose="02040604050005020304" pitchFamily="18" charset="0"/>
              </a:rPr>
              <a:t> is </a:t>
            </a:r>
            <a:r>
              <a:rPr lang="en-US" dirty="0">
                <a:solidFill>
                  <a:schemeClr val="accent6"/>
                </a:solidFill>
                <a:latin typeface="Amasis MT Pro Medium" panose="02040604050005020304" pitchFamily="18" charset="0"/>
              </a:rPr>
              <a:t>increasing</a:t>
            </a:r>
          </a:p>
        </p:txBody>
      </p:sp>
      <p:graphicFrame>
        <p:nvGraphicFramePr>
          <p:cNvPr id="61" name="Chart 60">
            <a:extLst>
              <a:ext uri="{FF2B5EF4-FFF2-40B4-BE49-F238E27FC236}">
                <a16:creationId xmlns:a16="http://schemas.microsoft.com/office/drawing/2014/main" id="{3946BA4C-918A-4B4C-99F7-BFB4CB638203}"/>
              </a:ext>
            </a:extLst>
          </p:cNvPr>
          <p:cNvGraphicFramePr>
            <a:graphicFrameLocks/>
          </p:cNvGraphicFramePr>
          <p:nvPr/>
        </p:nvGraphicFramePr>
        <p:xfrm>
          <a:off x="5965340" y="3988285"/>
          <a:ext cx="5267388" cy="2689993"/>
        </p:xfrm>
        <a:graphic>
          <a:graphicData uri="http://schemas.openxmlformats.org/drawingml/2006/chart">
            <c:chart xmlns:c="http://schemas.openxmlformats.org/drawingml/2006/chart" xmlns:r="http://schemas.openxmlformats.org/officeDocument/2006/relationships" r:id="rId13"/>
          </a:graphicData>
        </a:graphic>
      </p:graphicFrame>
      <p:sp>
        <p:nvSpPr>
          <p:cNvPr id="6" name="ZoneTexte 28">
            <a:extLst>
              <a:ext uri="{FF2B5EF4-FFF2-40B4-BE49-F238E27FC236}">
                <a16:creationId xmlns:a16="http://schemas.microsoft.com/office/drawing/2014/main" id="{BC8ABF49-CBB4-482D-598A-844388A961D6}"/>
              </a:ext>
            </a:extLst>
          </p:cNvPr>
          <p:cNvSpPr txBox="1"/>
          <p:nvPr/>
        </p:nvSpPr>
        <p:spPr>
          <a:xfrm>
            <a:off x="3233629" y="5479499"/>
            <a:ext cx="1724313" cy="1077218"/>
          </a:xfrm>
          <a:prstGeom prst="rect">
            <a:avLst/>
          </a:prstGeom>
          <a:noFill/>
        </p:spPr>
        <p:txBody>
          <a:bodyPr wrap="square" rtlCol="0">
            <a:spAutoFit/>
          </a:bodyPr>
          <a:lstStyle/>
          <a:p>
            <a:pPr algn="ctr"/>
            <a:r>
              <a:rPr lang="en-GB" sz="2400" b="1" dirty="0">
                <a:solidFill>
                  <a:schemeClr val="accent6"/>
                </a:solidFill>
                <a:latin typeface="Arial Narrow" panose="020B0606020202030204" pitchFamily="34" charset="0"/>
                <a:cs typeface="Times New Roman" panose="02020603050405020304" pitchFamily="18" charset="0"/>
              </a:rPr>
              <a:t>+12 million</a:t>
            </a:r>
            <a:r>
              <a:rPr lang="en-GB" sz="1400" b="1" dirty="0">
                <a:solidFill>
                  <a:schemeClr val="accent6"/>
                </a:solidFill>
                <a:latin typeface="Arial Narrow" panose="020B0606020202030204" pitchFamily="34" charset="0"/>
                <a:cs typeface="Times New Roman" panose="02020603050405020304" pitchFamily="18" charset="0"/>
              </a:rPr>
              <a:t> </a:t>
            </a:r>
            <a:r>
              <a:rPr lang="en-GB" sz="1400" b="1" dirty="0">
                <a:solidFill>
                  <a:schemeClr val="dk1"/>
                </a:solidFill>
                <a:latin typeface="Arial Narrow" panose="020B0606020202030204" pitchFamily="34" charset="0"/>
                <a:cs typeface="Times New Roman" panose="02020603050405020304" pitchFamily="18" charset="0"/>
              </a:rPr>
              <a:t>in </a:t>
            </a:r>
            <a:r>
              <a:rPr lang="en-GB" sz="2400" b="1" dirty="0">
                <a:solidFill>
                  <a:schemeClr val="accent2"/>
                </a:solidFill>
                <a:latin typeface="Arial Narrow" panose="020B0606020202030204" pitchFamily="34" charset="0"/>
                <a:cs typeface="Times New Roman" panose="02020603050405020304" pitchFamily="18" charset="0"/>
              </a:rPr>
              <a:t>Africa</a:t>
            </a:r>
            <a:r>
              <a:rPr lang="en-GB" sz="1400" b="1" dirty="0">
                <a:solidFill>
                  <a:schemeClr val="dk1"/>
                </a:solidFill>
                <a:latin typeface="Arial Narrow" panose="020B0606020202030204" pitchFamily="34" charset="0"/>
                <a:cs typeface="Times New Roman" panose="02020603050405020304" pitchFamily="18" charset="0"/>
              </a:rPr>
              <a:t> by 2050, since 2019</a:t>
            </a:r>
            <a:endParaRPr lang="en-US" sz="1400" b="1" dirty="0">
              <a:solidFill>
                <a:schemeClr val="dk1"/>
              </a:solidFill>
              <a:latin typeface="Arial Narrow" panose="020B0606020202030204" pitchFamily="34" charset="0"/>
              <a:cs typeface="Times New Roman" panose="02020603050405020304" pitchFamily="18" charset="0"/>
            </a:endParaRPr>
          </a:p>
        </p:txBody>
      </p:sp>
      <p:sp>
        <p:nvSpPr>
          <p:cNvPr id="14" name="ZoneTexte 28">
            <a:extLst>
              <a:ext uri="{FF2B5EF4-FFF2-40B4-BE49-F238E27FC236}">
                <a16:creationId xmlns:a16="http://schemas.microsoft.com/office/drawing/2014/main" id="{BE871865-183B-DC10-EBFE-EE7C881AC3BB}"/>
              </a:ext>
            </a:extLst>
          </p:cNvPr>
          <p:cNvSpPr txBox="1"/>
          <p:nvPr/>
        </p:nvSpPr>
        <p:spPr>
          <a:xfrm>
            <a:off x="383280" y="5147880"/>
            <a:ext cx="2388634" cy="1754326"/>
          </a:xfrm>
          <a:prstGeom prst="rect">
            <a:avLst/>
          </a:prstGeom>
          <a:noFill/>
        </p:spPr>
        <p:txBody>
          <a:bodyPr wrap="square" rtlCol="0">
            <a:spAutoFit/>
          </a:bodyPr>
          <a:lstStyle/>
          <a:p>
            <a:pPr algn="ctr"/>
            <a:r>
              <a:rPr lang="en-GB" sz="2400" b="1" dirty="0">
                <a:solidFill>
                  <a:schemeClr val="accent6"/>
                </a:solidFill>
                <a:latin typeface="Arial Narrow" panose="020B0606020202030204" pitchFamily="34" charset="0"/>
                <a:cs typeface="Times New Roman" panose="02020603050405020304" pitchFamily="18" charset="0"/>
              </a:rPr>
              <a:t>+2.7 million</a:t>
            </a:r>
            <a:r>
              <a:rPr lang="en-GB" sz="2400" b="1" dirty="0">
                <a:solidFill>
                  <a:schemeClr val="dk1"/>
                </a:solidFill>
                <a:latin typeface="Arial Narrow" panose="020B0606020202030204" pitchFamily="34" charset="0"/>
                <a:cs typeface="Times New Roman" panose="02020603050405020304" pitchFamily="18" charset="0"/>
              </a:rPr>
              <a:t> </a:t>
            </a:r>
            <a:r>
              <a:rPr lang="en-GB" sz="1400" b="1" dirty="0">
                <a:solidFill>
                  <a:schemeClr val="dk1"/>
                </a:solidFill>
                <a:latin typeface="Arial Narrow" panose="020B0606020202030204" pitchFamily="34" charset="0"/>
                <a:cs typeface="Times New Roman" panose="02020603050405020304" pitchFamily="18" charset="0"/>
              </a:rPr>
              <a:t>in </a:t>
            </a:r>
            <a:r>
              <a:rPr lang="en-GB" sz="2400" b="1" dirty="0">
                <a:solidFill>
                  <a:schemeClr val="accent2"/>
                </a:solidFill>
                <a:latin typeface="Arial Narrow" panose="020B0606020202030204" pitchFamily="34" charset="0"/>
                <a:cs typeface="Times New Roman" panose="02020603050405020304" pitchFamily="18" charset="0"/>
              </a:rPr>
              <a:t>North Africa</a:t>
            </a:r>
            <a:r>
              <a:rPr lang="en-GB" sz="1400" b="1" dirty="0">
                <a:solidFill>
                  <a:schemeClr val="dk1"/>
                </a:solidFill>
                <a:latin typeface="Arial Narrow" panose="020B0606020202030204" pitchFamily="34" charset="0"/>
                <a:cs typeface="Times New Roman" panose="02020603050405020304" pitchFamily="18" charset="0"/>
              </a:rPr>
              <a:t>, </a:t>
            </a:r>
            <a:r>
              <a:rPr lang="en-US" sz="1400" b="1" dirty="0">
                <a:solidFill>
                  <a:schemeClr val="dk1"/>
                </a:solidFill>
                <a:latin typeface="Arial Narrow" panose="020B0606020202030204" pitchFamily="34" charset="0"/>
                <a:cs typeface="Times New Roman" panose="02020603050405020304" pitchFamily="18" charset="0"/>
              </a:rPr>
              <a:t>comparing the 1.5°C global temperature increase scenario with the business‑as‑usual scenario</a:t>
            </a:r>
          </a:p>
        </p:txBody>
      </p:sp>
      <p:sp>
        <p:nvSpPr>
          <p:cNvPr id="15" name="TextBox 14">
            <a:extLst>
              <a:ext uri="{FF2B5EF4-FFF2-40B4-BE49-F238E27FC236}">
                <a16:creationId xmlns:a16="http://schemas.microsoft.com/office/drawing/2014/main" id="{637AAC0F-0358-1EF5-8F56-AC7312CC7682}"/>
              </a:ext>
            </a:extLst>
          </p:cNvPr>
          <p:cNvSpPr txBox="1"/>
          <p:nvPr/>
        </p:nvSpPr>
        <p:spPr>
          <a:xfrm>
            <a:off x="-28670" y="4543326"/>
            <a:ext cx="5861439" cy="584775"/>
          </a:xfrm>
          <a:prstGeom prst="rect">
            <a:avLst/>
          </a:prstGeom>
          <a:noFill/>
        </p:spPr>
        <p:txBody>
          <a:bodyPr wrap="square" rtlCol="0">
            <a:spAutoFit/>
          </a:bodyPr>
          <a:lstStyle/>
          <a:p>
            <a:pPr algn="ctr"/>
            <a:r>
              <a:rPr lang="en-US" sz="1600" dirty="0">
                <a:solidFill>
                  <a:schemeClr val="accent6"/>
                </a:solidFill>
                <a:latin typeface="Amasis MT Pro Medium" panose="02040604050005020304" pitchFamily="18" charset="0"/>
              </a:rPr>
              <a:t>Renewable energies </a:t>
            </a:r>
            <a:r>
              <a:rPr lang="en-US" sz="1600" dirty="0">
                <a:latin typeface="Amasis MT Pro Medium" panose="02040604050005020304" pitchFamily="18" charset="0"/>
              </a:rPr>
              <a:t>are creating new skill demands in African countries, </a:t>
            </a:r>
            <a:r>
              <a:rPr lang="en-US" sz="1600" dirty="0">
                <a:solidFill>
                  <a:schemeClr val="accent6"/>
                </a:solidFill>
                <a:latin typeface="Amasis MT Pro Medium" panose="02040604050005020304" pitchFamily="18" charset="0"/>
              </a:rPr>
              <a:t>increasing quality job opportunities</a:t>
            </a:r>
          </a:p>
        </p:txBody>
      </p:sp>
      <p:sp>
        <p:nvSpPr>
          <p:cNvPr id="16" name="TextBox 15">
            <a:extLst>
              <a:ext uri="{FF2B5EF4-FFF2-40B4-BE49-F238E27FC236}">
                <a16:creationId xmlns:a16="http://schemas.microsoft.com/office/drawing/2014/main" id="{3D0919D7-BD35-63A3-AFB5-0F08EB399DB7}"/>
              </a:ext>
            </a:extLst>
          </p:cNvPr>
          <p:cNvSpPr txBox="1"/>
          <p:nvPr/>
        </p:nvSpPr>
        <p:spPr>
          <a:xfrm>
            <a:off x="2820822" y="5837774"/>
            <a:ext cx="658010" cy="369332"/>
          </a:xfrm>
          <a:prstGeom prst="rect">
            <a:avLst/>
          </a:prstGeom>
          <a:noFill/>
        </p:spPr>
        <p:txBody>
          <a:bodyPr wrap="square" rtlCol="0">
            <a:spAutoFit/>
          </a:bodyPr>
          <a:lstStyle/>
          <a:p>
            <a:r>
              <a:rPr lang="fr-FR" dirty="0"/>
              <a:t>&amp;</a:t>
            </a:r>
            <a:endParaRPr lang="en-US" dirty="0"/>
          </a:p>
        </p:txBody>
      </p:sp>
    </p:spTree>
    <p:extLst>
      <p:ext uri="{BB962C8B-B14F-4D97-AF65-F5344CB8AC3E}">
        <p14:creationId xmlns:p14="http://schemas.microsoft.com/office/powerpoint/2010/main" val="252411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7EAFDA4B-B8CF-80B4-E36F-6D7C167695A4}"/>
              </a:ext>
            </a:extLst>
          </p:cNvPr>
          <p:cNvSpPr txBox="1"/>
          <p:nvPr/>
        </p:nvSpPr>
        <p:spPr>
          <a:xfrm>
            <a:off x="231637" y="2245583"/>
            <a:ext cx="2858332" cy="4370911"/>
          </a:xfrm>
          <a:prstGeom prst="rect">
            <a:avLst/>
          </a:prstGeom>
          <a:solidFill>
            <a:srgbClr val="FCF2EC"/>
          </a:solidFill>
        </p:spPr>
        <p:txBody>
          <a:bodyPr wrap="square" rtlCol="0">
            <a:spAutoFit/>
          </a:bodyPr>
          <a:lstStyle/>
          <a:p>
            <a:endParaRPr lang="en-GB"/>
          </a:p>
        </p:txBody>
      </p:sp>
      <p:sp>
        <p:nvSpPr>
          <p:cNvPr id="39" name="TextBox 38">
            <a:extLst>
              <a:ext uri="{FF2B5EF4-FFF2-40B4-BE49-F238E27FC236}">
                <a16:creationId xmlns:a16="http://schemas.microsoft.com/office/drawing/2014/main" id="{1F2D0570-DABA-D71C-0267-05C0EEEC04DB}"/>
              </a:ext>
            </a:extLst>
          </p:cNvPr>
          <p:cNvSpPr txBox="1"/>
          <p:nvPr/>
        </p:nvSpPr>
        <p:spPr>
          <a:xfrm rot="10800000" flipV="1">
            <a:off x="297414" y="2245584"/>
            <a:ext cx="2792554" cy="584775"/>
          </a:xfrm>
          <a:prstGeom prst="rect">
            <a:avLst/>
          </a:prstGeom>
          <a:solidFill>
            <a:srgbClr val="FCF2EC"/>
          </a:solidFill>
        </p:spPr>
        <p:txBody>
          <a:bodyPr wrap="square" rtlCol="0">
            <a:spAutoFit/>
          </a:bodyPr>
          <a:lstStyle/>
          <a:p>
            <a:pPr algn="ctr"/>
            <a:r>
              <a:rPr lang="fr-FR" b="1">
                <a:solidFill>
                  <a:srgbClr val="D65856"/>
                </a:solidFill>
                <a:latin typeface="Amasis MT Pro Medium" panose="02040604050005020304" pitchFamily="18" charset="0"/>
              </a:rPr>
              <a:t>21% </a:t>
            </a:r>
            <a:r>
              <a:rPr lang="fr-FR" sz="1400" b="1">
                <a:solidFill>
                  <a:srgbClr val="D65856"/>
                </a:solidFill>
                <a:latin typeface="Amasis MT Pro Medium" panose="02040604050005020304" pitchFamily="18" charset="0"/>
              </a:rPr>
              <a:t> </a:t>
            </a:r>
            <a:r>
              <a:rPr lang="fr-FR" sz="1400" err="1">
                <a:solidFill>
                  <a:srgbClr val="3C3C3A"/>
                </a:solidFill>
                <a:latin typeface="Amasis MT Pro Medium" panose="02040604050005020304" pitchFamily="18" charset="0"/>
              </a:rPr>
              <a:t>complete</a:t>
            </a:r>
            <a:r>
              <a:rPr lang="fr-FR" sz="1400">
                <a:solidFill>
                  <a:srgbClr val="3C3C3A"/>
                </a:solidFill>
                <a:latin typeface="Amasis MT Pro Medium" panose="02040604050005020304" pitchFamily="18" charset="0"/>
              </a:rPr>
              <a:t> </a:t>
            </a:r>
            <a:r>
              <a:rPr lang="fr-FR" sz="1400" err="1">
                <a:solidFill>
                  <a:srgbClr val="3C3C3A"/>
                </a:solidFill>
                <a:latin typeface="Amasis MT Pro Medium" panose="02040604050005020304" pitchFamily="18" charset="0"/>
              </a:rPr>
              <a:t>secondary</a:t>
            </a:r>
            <a:r>
              <a:rPr lang="fr-FR" sz="1400">
                <a:solidFill>
                  <a:srgbClr val="3C3C3A"/>
                </a:solidFill>
                <a:latin typeface="Amasis MT Pro Medium" panose="02040604050005020304" pitchFamily="18" charset="0"/>
              </a:rPr>
              <a:t> </a:t>
            </a:r>
            <a:r>
              <a:rPr lang="fr-FR" sz="1400" err="1">
                <a:solidFill>
                  <a:srgbClr val="3C3C3A"/>
                </a:solidFill>
                <a:latin typeface="Amasis MT Pro Medium" panose="02040604050005020304" pitchFamily="18" charset="0"/>
              </a:rPr>
              <a:t>education</a:t>
            </a:r>
            <a:endParaRPr lang="en-GB" sz="1400">
              <a:solidFill>
                <a:srgbClr val="3C3C3A"/>
              </a:solidFill>
              <a:latin typeface="Amasis MT Pro Medium" panose="02040604050005020304" pitchFamily="18" charset="0"/>
            </a:endParaRPr>
          </a:p>
        </p:txBody>
      </p:sp>
      <p:sp>
        <p:nvSpPr>
          <p:cNvPr id="3" name="Slide Number Placeholder 2">
            <a:extLst>
              <a:ext uri="{FF2B5EF4-FFF2-40B4-BE49-F238E27FC236}">
                <a16:creationId xmlns:a16="http://schemas.microsoft.com/office/drawing/2014/main" id="{07DEF46C-C05D-6CA6-50DC-E695286A7429}"/>
              </a:ext>
            </a:extLst>
          </p:cNvPr>
          <p:cNvSpPr>
            <a:spLocks noGrp="1"/>
          </p:cNvSpPr>
          <p:nvPr>
            <p:ph type="sldNum" sz="quarter" idx="4"/>
          </p:nvPr>
        </p:nvSpPr>
        <p:spPr>
          <a:xfrm>
            <a:off x="11520000" y="6411600"/>
            <a:ext cx="456000" cy="244800"/>
          </a:xfrm>
        </p:spPr>
        <p:txBody>
          <a:bodyPr/>
          <a:lstStyle/>
          <a:p>
            <a:fld id="{FF8DFF15-E1B6-4AAF-9014-0C7BC47CE44D}" type="slidenum">
              <a:rPr lang="en-GB" smtClean="0"/>
              <a:t>22</a:t>
            </a:fld>
            <a:endParaRPr lang="en-GB"/>
          </a:p>
        </p:txBody>
      </p:sp>
      <p:sp>
        <p:nvSpPr>
          <p:cNvPr id="4" name="Title 3">
            <a:extLst>
              <a:ext uri="{FF2B5EF4-FFF2-40B4-BE49-F238E27FC236}">
                <a16:creationId xmlns:a16="http://schemas.microsoft.com/office/drawing/2014/main" id="{9D347058-97CA-F09A-7020-84785B813A17}"/>
              </a:ext>
            </a:extLst>
          </p:cNvPr>
          <p:cNvSpPr>
            <a:spLocks noGrp="1"/>
          </p:cNvSpPr>
          <p:nvPr>
            <p:ph type="title"/>
          </p:nvPr>
        </p:nvSpPr>
        <p:spPr>
          <a:xfrm>
            <a:off x="1305189" y="228722"/>
            <a:ext cx="10485757" cy="1022400"/>
          </a:xfrm>
        </p:spPr>
        <p:txBody>
          <a:bodyPr/>
          <a:lstStyle/>
          <a:p>
            <a:r>
              <a:rPr lang="en-GB" sz="2800" b="1">
                <a:solidFill>
                  <a:schemeClr val="accent6"/>
                </a:solidFill>
                <a:ea typeface="Calibri" panose="020F0502020204030204" pitchFamily="34" charset="0"/>
              </a:rPr>
              <a:t>Central Africa </a:t>
            </a:r>
            <a:r>
              <a:rPr lang="en-GB" sz="2800" b="1">
                <a:effectLst/>
                <a:ea typeface="Calibri" panose="020F0502020204030204" pitchFamily="34" charset="0"/>
              </a:rPr>
              <a:t>can strengthen skills in the </a:t>
            </a:r>
            <a:r>
              <a:rPr lang="en-GB" sz="2800" b="1">
                <a:solidFill>
                  <a:schemeClr val="accent6"/>
                </a:solidFill>
                <a:effectLst/>
                <a:ea typeface="Calibri" panose="020F0502020204030204" pitchFamily="34" charset="0"/>
              </a:rPr>
              <a:t>mining sector </a:t>
            </a:r>
            <a:r>
              <a:rPr lang="en-GB" sz="2800" b="1">
                <a:effectLst/>
                <a:ea typeface="Calibri" panose="020F0502020204030204" pitchFamily="34" charset="0"/>
              </a:rPr>
              <a:t>through </a:t>
            </a:r>
            <a:r>
              <a:rPr lang="en-GB" sz="2800" b="1">
                <a:solidFill>
                  <a:schemeClr val="accent6"/>
                </a:solidFill>
                <a:effectLst/>
                <a:ea typeface="Calibri" panose="020F0502020204030204" pitchFamily="34" charset="0"/>
              </a:rPr>
              <a:t>public-private partnerships and TVET</a:t>
            </a:r>
            <a:endParaRPr lang="en-US" sz="2800">
              <a:solidFill>
                <a:schemeClr val="accent6"/>
              </a:solidFill>
            </a:endParaRPr>
          </a:p>
        </p:txBody>
      </p:sp>
      <p:pic>
        <p:nvPicPr>
          <p:cNvPr id="14" name="Picture 13">
            <a:extLst>
              <a:ext uri="{FF2B5EF4-FFF2-40B4-BE49-F238E27FC236}">
                <a16:creationId xmlns:a16="http://schemas.microsoft.com/office/drawing/2014/main" id="{29966121-03A6-4B79-32BB-DC39AD7A55ED}"/>
              </a:ext>
            </a:extLst>
          </p:cNvPr>
          <p:cNvPicPr>
            <a:picLocks noChangeAspect="1"/>
          </p:cNvPicPr>
          <p:nvPr/>
        </p:nvPicPr>
        <p:blipFill rotWithShape="1">
          <a:blip r:embed="rId3"/>
          <a:srcRect l="1986" t="9012" b="62005"/>
          <a:stretch/>
        </p:blipFill>
        <p:spPr>
          <a:xfrm>
            <a:off x="3665345" y="1935960"/>
            <a:ext cx="2184079" cy="1027794"/>
          </a:xfrm>
          <a:prstGeom prst="rect">
            <a:avLst/>
          </a:prstGeom>
        </p:spPr>
      </p:pic>
      <p:pic>
        <p:nvPicPr>
          <p:cNvPr id="23" name="Picture 22">
            <a:extLst>
              <a:ext uri="{FF2B5EF4-FFF2-40B4-BE49-F238E27FC236}">
                <a16:creationId xmlns:a16="http://schemas.microsoft.com/office/drawing/2014/main" id="{6F90F431-FE56-944F-5E17-0D8F41B30CDA}"/>
              </a:ext>
            </a:extLst>
          </p:cNvPr>
          <p:cNvPicPr>
            <a:picLocks noChangeAspect="1"/>
          </p:cNvPicPr>
          <p:nvPr/>
        </p:nvPicPr>
        <p:blipFill rotWithShape="1">
          <a:blip r:embed="rId3"/>
          <a:srcRect l="1974" t="39006" r="618" b="32191"/>
          <a:stretch/>
        </p:blipFill>
        <p:spPr>
          <a:xfrm>
            <a:off x="6153504" y="1946249"/>
            <a:ext cx="2184079" cy="1027794"/>
          </a:xfrm>
          <a:prstGeom prst="rect">
            <a:avLst/>
          </a:prstGeom>
        </p:spPr>
      </p:pic>
      <p:pic>
        <p:nvPicPr>
          <p:cNvPr id="24" name="Picture 23">
            <a:extLst>
              <a:ext uri="{FF2B5EF4-FFF2-40B4-BE49-F238E27FC236}">
                <a16:creationId xmlns:a16="http://schemas.microsoft.com/office/drawing/2014/main" id="{906D6FF7-5B04-EDD4-5B5A-93F55F046FC8}"/>
              </a:ext>
            </a:extLst>
          </p:cNvPr>
          <p:cNvPicPr>
            <a:picLocks noChangeAspect="1"/>
          </p:cNvPicPr>
          <p:nvPr/>
        </p:nvPicPr>
        <p:blipFill rotWithShape="1">
          <a:blip r:embed="rId3"/>
          <a:srcRect l="1985" t="68458"/>
          <a:stretch/>
        </p:blipFill>
        <p:spPr>
          <a:xfrm>
            <a:off x="8922077" y="1939198"/>
            <a:ext cx="2089160" cy="1069927"/>
          </a:xfrm>
          <a:prstGeom prst="rect">
            <a:avLst/>
          </a:prstGeom>
        </p:spPr>
      </p:pic>
      <p:sp>
        <p:nvSpPr>
          <p:cNvPr id="34" name="TextBox 33">
            <a:extLst>
              <a:ext uri="{FF2B5EF4-FFF2-40B4-BE49-F238E27FC236}">
                <a16:creationId xmlns:a16="http://schemas.microsoft.com/office/drawing/2014/main" id="{D457ECDE-197A-36CF-3C49-B745CF4AD144}"/>
              </a:ext>
            </a:extLst>
          </p:cNvPr>
          <p:cNvSpPr txBox="1"/>
          <p:nvPr/>
        </p:nvSpPr>
        <p:spPr>
          <a:xfrm>
            <a:off x="201199" y="1451878"/>
            <a:ext cx="2919208" cy="646331"/>
          </a:xfrm>
          <a:prstGeom prst="rect">
            <a:avLst/>
          </a:prstGeom>
          <a:noFill/>
        </p:spPr>
        <p:txBody>
          <a:bodyPr wrap="square" rtlCol="0">
            <a:spAutoFit/>
          </a:bodyPr>
          <a:lstStyle/>
          <a:p>
            <a:pPr algn="just"/>
            <a:r>
              <a:rPr lang="en-US">
                <a:latin typeface="Amasis MT Pro Medium" panose="02040604050005020304" pitchFamily="18" charset="0"/>
              </a:rPr>
              <a:t>Access to </a:t>
            </a:r>
            <a:r>
              <a:rPr lang="en-US">
                <a:solidFill>
                  <a:schemeClr val="accent6"/>
                </a:solidFill>
                <a:latin typeface="Amasis MT Pro Medium" panose="02040604050005020304" pitchFamily="18" charset="0"/>
              </a:rPr>
              <a:t>education</a:t>
            </a:r>
            <a:r>
              <a:rPr lang="en-US">
                <a:latin typeface="Amasis MT Pro Medium" panose="02040604050005020304" pitchFamily="18" charset="0"/>
              </a:rPr>
              <a:t> and </a:t>
            </a:r>
            <a:r>
              <a:rPr lang="en-US">
                <a:solidFill>
                  <a:schemeClr val="accent6"/>
                </a:solidFill>
                <a:latin typeface="Amasis MT Pro Medium" panose="02040604050005020304" pitchFamily="18" charset="0"/>
              </a:rPr>
              <a:t>skilled jobs </a:t>
            </a:r>
            <a:r>
              <a:rPr lang="en-US">
                <a:latin typeface="Amasis MT Pro Medium" panose="02040604050005020304" pitchFamily="18" charset="0"/>
              </a:rPr>
              <a:t>is still </a:t>
            </a:r>
            <a:r>
              <a:rPr lang="en-US">
                <a:solidFill>
                  <a:schemeClr val="accent6"/>
                </a:solidFill>
                <a:latin typeface="Amasis MT Pro Medium" panose="02040604050005020304" pitchFamily="18" charset="0"/>
              </a:rPr>
              <a:t>limited</a:t>
            </a:r>
            <a:endParaRPr lang="en-GB">
              <a:solidFill>
                <a:schemeClr val="accent6"/>
              </a:solidFill>
              <a:latin typeface="Amasis MT Pro Medium" panose="02040604050005020304" pitchFamily="18" charset="0"/>
            </a:endParaRPr>
          </a:p>
        </p:txBody>
      </p:sp>
      <p:pic>
        <p:nvPicPr>
          <p:cNvPr id="38" name="Picture 37">
            <a:extLst>
              <a:ext uri="{FF2B5EF4-FFF2-40B4-BE49-F238E27FC236}">
                <a16:creationId xmlns:a16="http://schemas.microsoft.com/office/drawing/2014/main" id="{23BDD5CA-3A6C-560E-2D68-0EA44DFCC4BA}"/>
              </a:ext>
            </a:extLst>
          </p:cNvPr>
          <p:cNvPicPr>
            <a:picLocks noChangeAspect="1"/>
          </p:cNvPicPr>
          <p:nvPr/>
        </p:nvPicPr>
        <p:blipFill rotWithShape="1">
          <a:blip r:embed="rId4"/>
          <a:srcRect l="-2834" t="22943"/>
          <a:stretch/>
        </p:blipFill>
        <p:spPr>
          <a:xfrm>
            <a:off x="212715" y="2831585"/>
            <a:ext cx="2792554" cy="1692789"/>
          </a:xfrm>
          <a:prstGeom prst="rect">
            <a:avLst/>
          </a:prstGeom>
        </p:spPr>
      </p:pic>
      <p:pic>
        <p:nvPicPr>
          <p:cNvPr id="7" name="Picture 6">
            <a:extLst>
              <a:ext uri="{FF2B5EF4-FFF2-40B4-BE49-F238E27FC236}">
                <a16:creationId xmlns:a16="http://schemas.microsoft.com/office/drawing/2014/main" id="{3FD98674-9F28-31A7-93C3-69369EEA0F15}"/>
              </a:ext>
            </a:extLst>
          </p:cNvPr>
          <p:cNvPicPr>
            <a:picLocks noChangeAspect="1"/>
          </p:cNvPicPr>
          <p:nvPr/>
        </p:nvPicPr>
        <p:blipFill>
          <a:blip r:embed="rId5"/>
          <a:stretch>
            <a:fillRect/>
          </a:stretch>
        </p:blipFill>
        <p:spPr>
          <a:xfrm>
            <a:off x="231637" y="4524536"/>
            <a:ext cx="2812965" cy="2185457"/>
          </a:xfrm>
          <a:prstGeom prst="rect">
            <a:avLst/>
          </a:prstGeom>
        </p:spPr>
      </p:pic>
      <p:sp>
        <p:nvSpPr>
          <p:cNvPr id="18" name="TextBox 17">
            <a:extLst>
              <a:ext uri="{FF2B5EF4-FFF2-40B4-BE49-F238E27FC236}">
                <a16:creationId xmlns:a16="http://schemas.microsoft.com/office/drawing/2014/main" id="{1209A699-F6B3-4CE3-B080-2A34F06015EC}"/>
              </a:ext>
            </a:extLst>
          </p:cNvPr>
          <p:cNvSpPr txBox="1"/>
          <p:nvPr/>
        </p:nvSpPr>
        <p:spPr>
          <a:xfrm>
            <a:off x="9142452" y="3066049"/>
            <a:ext cx="1952072" cy="677108"/>
          </a:xfrm>
          <a:prstGeom prst="rect">
            <a:avLst/>
          </a:prstGeom>
          <a:solidFill>
            <a:srgbClr val="FEF2EC"/>
          </a:solidFill>
        </p:spPr>
        <p:txBody>
          <a:bodyPr wrap="square">
            <a:spAutoFit/>
          </a:bodyPr>
          <a:lstStyle/>
          <a:p>
            <a:r>
              <a:rPr lang="en-US">
                <a:latin typeface="Amasis MT Pro Medium" panose="02040604050005020304" pitchFamily="18" charset="0"/>
              </a:rPr>
              <a:t>Global demand </a:t>
            </a:r>
            <a:r>
              <a:rPr lang="en-US" sz="2000" b="1">
                <a:latin typeface="Amasis MT Pro Medium" panose="02040604050005020304" pitchFamily="18" charset="0"/>
              </a:rPr>
              <a:t>x8</a:t>
            </a:r>
            <a:r>
              <a:rPr lang="en-US" sz="1600">
                <a:latin typeface="Amasis MT Pro Medium" panose="02040604050005020304" pitchFamily="18" charset="0"/>
              </a:rPr>
              <a:t> </a:t>
            </a:r>
            <a:r>
              <a:rPr lang="en-US">
                <a:latin typeface="Amasis MT Pro Medium" panose="02040604050005020304" pitchFamily="18" charset="0"/>
              </a:rPr>
              <a:t>by 2040</a:t>
            </a:r>
            <a:endParaRPr lang="en-GB"/>
          </a:p>
        </p:txBody>
      </p:sp>
      <p:sp>
        <p:nvSpPr>
          <p:cNvPr id="20" name="TextBox 19">
            <a:extLst>
              <a:ext uri="{FF2B5EF4-FFF2-40B4-BE49-F238E27FC236}">
                <a16:creationId xmlns:a16="http://schemas.microsoft.com/office/drawing/2014/main" id="{A9B6465B-62DE-0F7B-6872-543B6331647B}"/>
              </a:ext>
            </a:extLst>
          </p:cNvPr>
          <p:cNvSpPr txBox="1"/>
          <p:nvPr/>
        </p:nvSpPr>
        <p:spPr>
          <a:xfrm>
            <a:off x="6573602" y="3073022"/>
            <a:ext cx="1828898" cy="677108"/>
          </a:xfrm>
          <a:prstGeom prst="rect">
            <a:avLst/>
          </a:prstGeom>
          <a:solidFill>
            <a:srgbClr val="FEF2EC"/>
          </a:solidFill>
        </p:spPr>
        <p:txBody>
          <a:bodyPr wrap="square">
            <a:spAutoFit/>
          </a:bodyPr>
          <a:lstStyle/>
          <a:p>
            <a:r>
              <a:rPr lang="en-US">
                <a:latin typeface="Amasis MT Pro Medium" panose="02040604050005020304" pitchFamily="18" charset="0"/>
              </a:rPr>
              <a:t>Global demand </a:t>
            </a:r>
            <a:r>
              <a:rPr lang="en-US" sz="2000" b="1">
                <a:latin typeface="Amasis MT Pro Medium" panose="02040604050005020304" pitchFamily="18" charset="0"/>
              </a:rPr>
              <a:t>x7</a:t>
            </a:r>
            <a:r>
              <a:rPr lang="en-US" b="1">
                <a:latin typeface="Amasis MT Pro Medium" panose="02040604050005020304" pitchFamily="18" charset="0"/>
              </a:rPr>
              <a:t> </a:t>
            </a:r>
            <a:r>
              <a:rPr lang="en-US">
                <a:latin typeface="Amasis MT Pro Medium" panose="02040604050005020304" pitchFamily="18" charset="0"/>
              </a:rPr>
              <a:t>by 2040</a:t>
            </a:r>
            <a:endParaRPr lang="en-GB"/>
          </a:p>
        </p:txBody>
      </p:sp>
      <p:sp>
        <p:nvSpPr>
          <p:cNvPr id="21" name="TextBox 20">
            <a:extLst>
              <a:ext uri="{FF2B5EF4-FFF2-40B4-BE49-F238E27FC236}">
                <a16:creationId xmlns:a16="http://schemas.microsoft.com/office/drawing/2014/main" id="{55DC30C0-A09A-B643-3A12-D0D296B207BA}"/>
              </a:ext>
            </a:extLst>
          </p:cNvPr>
          <p:cNvSpPr txBox="1"/>
          <p:nvPr/>
        </p:nvSpPr>
        <p:spPr>
          <a:xfrm>
            <a:off x="3942342" y="3043746"/>
            <a:ext cx="1800071" cy="738664"/>
          </a:xfrm>
          <a:prstGeom prst="rect">
            <a:avLst/>
          </a:prstGeom>
          <a:solidFill>
            <a:srgbClr val="FEF2EC"/>
          </a:solidFill>
        </p:spPr>
        <p:txBody>
          <a:bodyPr wrap="square">
            <a:spAutoFit/>
          </a:bodyPr>
          <a:lstStyle/>
          <a:p>
            <a:r>
              <a:rPr lang="en-US">
                <a:latin typeface="Amasis MT Pro Medium" panose="02040604050005020304" pitchFamily="18" charset="0"/>
              </a:rPr>
              <a:t>Global demand </a:t>
            </a:r>
            <a:r>
              <a:rPr lang="en-US" sz="2000" b="1">
                <a:latin typeface="Amasis MT Pro Medium" panose="02040604050005020304" pitchFamily="18" charset="0"/>
              </a:rPr>
              <a:t>x3</a:t>
            </a:r>
            <a:r>
              <a:rPr lang="en-US" sz="2400" b="1">
                <a:latin typeface="Amasis MT Pro Medium" panose="02040604050005020304" pitchFamily="18" charset="0"/>
              </a:rPr>
              <a:t> </a:t>
            </a:r>
            <a:r>
              <a:rPr lang="en-US">
                <a:latin typeface="Amasis MT Pro Medium" panose="02040604050005020304" pitchFamily="18" charset="0"/>
              </a:rPr>
              <a:t>by 2040</a:t>
            </a:r>
            <a:endParaRPr lang="en-GB"/>
          </a:p>
        </p:txBody>
      </p:sp>
      <p:sp>
        <p:nvSpPr>
          <p:cNvPr id="25" name="TextBox 24">
            <a:extLst>
              <a:ext uri="{FF2B5EF4-FFF2-40B4-BE49-F238E27FC236}">
                <a16:creationId xmlns:a16="http://schemas.microsoft.com/office/drawing/2014/main" id="{060BAF01-981A-B492-F28C-6B21CF480B23}"/>
              </a:ext>
            </a:extLst>
          </p:cNvPr>
          <p:cNvSpPr txBox="1"/>
          <p:nvPr/>
        </p:nvSpPr>
        <p:spPr>
          <a:xfrm>
            <a:off x="3569575" y="1499166"/>
            <a:ext cx="6370657" cy="369332"/>
          </a:xfrm>
          <a:prstGeom prst="rect">
            <a:avLst/>
          </a:prstGeom>
          <a:noFill/>
        </p:spPr>
        <p:txBody>
          <a:bodyPr wrap="square" rtlCol="0">
            <a:spAutoFit/>
          </a:bodyPr>
          <a:lstStyle/>
          <a:p>
            <a:r>
              <a:rPr lang="fr-FR" err="1">
                <a:solidFill>
                  <a:schemeClr val="accent6"/>
                </a:solidFill>
                <a:latin typeface="Amasis MT Pro Medium" panose="02040604050005020304" pitchFamily="18" charset="0"/>
              </a:rPr>
              <a:t>Regional</a:t>
            </a:r>
            <a:r>
              <a:rPr lang="fr-FR">
                <a:solidFill>
                  <a:schemeClr val="accent6"/>
                </a:solidFill>
                <a:latin typeface="Amasis MT Pro Medium" panose="02040604050005020304" pitchFamily="18" charset="0"/>
              </a:rPr>
              <a:t> production of </a:t>
            </a:r>
            <a:r>
              <a:rPr lang="fr-FR" err="1">
                <a:solidFill>
                  <a:schemeClr val="accent6"/>
                </a:solidFill>
                <a:latin typeface="Amasis MT Pro Medium" panose="02040604050005020304" pitchFamily="18" charset="0"/>
              </a:rPr>
              <a:t>critical</a:t>
            </a:r>
            <a:r>
              <a:rPr lang="fr-FR">
                <a:solidFill>
                  <a:schemeClr val="accent6"/>
                </a:solidFill>
                <a:latin typeface="Amasis MT Pro Medium" panose="02040604050005020304" pitchFamily="18" charset="0"/>
              </a:rPr>
              <a:t> </a:t>
            </a:r>
            <a:r>
              <a:rPr lang="fr-FR" err="1">
                <a:solidFill>
                  <a:schemeClr val="accent6"/>
                </a:solidFill>
                <a:latin typeface="Amasis MT Pro Medium" panose="02040604050005020304" pitchFamily="18" charset="0"/>
              </a:rPr>
              <a:t>minerals</a:t>
            </a:r>
            <a:r>
              <a:rPr lang="fr-FR">
                <a:solidFill>
                  <a:schemeClr val="accent6"/>
                </a:solidFill>
                <a:latin typeface="Amasis MT Pro Medium" panose="02040604050005020304" pitchFamily="18" charset="0"/>
              </a:rPr>
              <a:t> </a:t>
            </a:r>
            <a:r>
              <a:rPr lang="fr-FR" err="1">
                <a:solidFill>
                  <a:srgbClr val="727272"/>
                </a:solidFill>
                <a:latin typeface="Amasis MT Pro Medium" panose="02040604050005020304" pitchFamily="18" charset="0"/>
              </a:rPr>
              <a:t>offers</a:t>
            </a:r>
            <a:r>
              <a:rPr lang="fr-FR">
                <a:solidFill>
                  <a:srgbClr val="727272"/>
                </a:solidFill>
                <a:latin typeface="Amasis MT Pro Medium" panose="02040604050005020304" pitchFamily="18" charset="0"/>
              </a:rPr>
              <a:t> </a:t>
            </a:r>
            <a:r>
              <a:rPr lang="fr-FR" err="1">
                <a:solidFill>
                  <a:srgbClr val="727272"/>
                </a:solidFill>
                <a:latin typeface="Amasis MT Pro Medium" panose="02040604050005020304" pitchFamily="18" charset="0"/>
              </a:rPr>
              <a:t>opportunities</a:t>
            </a:r>
            <a:endParaRPr lang="en-GB">
              <a:solidFill>
                <a:srgbClr val="727272"/>
              </a:solidFill>
              <a:latin typeface="Amasis MT Pro Medium" panose="02040604050005020304" pitchFamily="18" charset="0"/>
            </a:endParaRPr>
          </a:p>
        </p:txBody>
      </p:sp>
      <p:cxnSp>
        <p:nvCxnSpPr>
          <p:cNvPr id="2" name="Straight Connector 1">
            <a:extLst>
              <a:ext uri="{FF2B5EF4-FFF2-40B4-BE49-F238E27FC236}">
                <a16:creationId xmlns:a16="http://schemas.microsoft.com/office/drawing/2014/main" id="{58E06233-9F52-40F8-6C4D-870E157F522A}"/>
              </a:ext>
            </a:extLst>
          </p:cNvPr>
          <p:cNvCxnSpPr>
            <a:cxnSpLocks/>
          </p:cNvCxnSpPr>
          <p:nvPr/>
        </p:nvCxnSpPr>
        <p:spPr>
          <a:xfrm>
            <a:off x="3360083" y="1400690"/>
            <a:ext cx="0" cy="530930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92E7BA7-0149-1831-109F-DDB3BA7205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9102" y="3950217"/>
            <a:ext cx="4840942" cy="26263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BBBE31-F6F2-04F1-F1BC-AA32A9F1364E}"/>
              </a:ext>
            </a:extLst>
          </p:cNvPr>
          <p:cNvSpPr txBox="1"/>
          <p:nvPr/>
        </p:nvSpPr>
        <p:spPr>
          <a:xfrm>
            <a:off x="8350044" y="4524374"/>
            <a:ext cx="3579906" cy="1477328"/>
          </a:xfrm>
          <a:prstGeom prst="rect">
            <a:avLst/>
          </a:prstGeom>
          <a:noFill/>
        </p:spPr>
        <p:txBody>
          <a:bodyPr wrap="square" rtlCol="0">
            <a:spAutoFit/>
          </a:bodyPr>
          <a:lstStyle/>
          <a:p>
            <a:r>
              <a:rPr lang="fr-FR">
                <a:latin typeface="Amasis MT Pro Medium" panose="02040604050005020304" pitchFamily="18" charset="0"/>
              </a:rPr>
              <a:t>In </a:t>
            </a:r>
            <a:r>
              <a:rPr lang="fr-FR">
                <a:solidFill>
                  <a:schemeClr val="accent6"/>
                </a:solidFill>
                <a:latin typeface="Amasis MT Pro Medium" panose="02040604050005020304" pitchFamily="18" charset="0"/>
              </a:rPr>
              <a:t>Gabon</a:t>
            </a:r>
            <a:r>
              <a:rPr lang="fr-FR">
                <a:latin typeface="Amasis MT Pro Medium" panose="02040604050005020304" pitchFamily="18" charset="0"/>
              </a:rPr>
              <a:t>, the</a:t>
            </a:r>
            <a:r>
              <a:rPr lang="fr-FR">
                <a:solidFill>
                  <a:schemeClr val="accent6"/>
                </a:solidFill>
                <a:latin typeface="Amasis MT Pro Medium" panose="02040604050005020304" pitchFamily="18" charset="0"/>
              </a:rPr>
              <a:t> </a:t>
            </a:r>
            <a:r>
              <a:rPr lang="en-US" err="1">
                <a:solidFill>
                  <a:schemeClr val="accent6"/>
                </a:solidFill>
                <a:latin typeface="Amasis MT Pro Medium" panose="02040604050005020304" pitchFamily="18" charset="0"/>
              </a:rPr>
              <a:t>Moanda</a:t>
            </a:r>
            <a:r>
              <a:rPr lang="en-US">
                <a:solidFill>
                  <a:schemeClr val="accent6"/>
                </a:solidFill>
                <a:latin typeface="Amasis MT Pro Medium" panose="02040604050005020304" pitchFamily="18" charset="0"/>
              </a:rPr>
              <a:t> School of Mining and Metallurgy, </a:t>
            </a:r>
            <a:r>
              <a:rPr lang="en-US">
                <a:latin typeface="Amasis MT Pro Medium" panose="02040604050005020304" pitchFamily="18" charset="0"/>
              </a:rPr>
              <a:t>a </a:t>
            </a:r>
            <a:r>
              <a:rPr lang="en-US">
                <a:solidFill>
                  <a:schemeClr val="accent6"/>
                </a:solidFill>
                <a:latin typeface="Amasis MT Pro Medium" panose="02040604050005020304" pitchFamily="18" charset="0"/>
              </a:rPr>
              <a:t>public-private partnership, </a:t>
            </a:r>
            <a:r>
              <a:rPr lang="en-US">
                <a:latin typeface="Amasis MT Pro Medium" panose="02040604050005020304" pitchFamily="18" charset="0"/>
              </a:rPr>
              <a:t>provides training to boost local Manganese processing. </a:t>
            </a:r>
          </a:p>
        </p:txBody>
      </p:sp>
      <p:sp>
        <p:nvSpPr>
          <p:cNvPr id="8" name="TextBox 7">
            <a:extLst>
              <a:ext uri="{FF2B5EF4-FFF2-40B4-BE49-F238E27FC236}">
                <a16:creationId xmlns:a16="http://schemas.microsoft.com/office/drawing/2014/main" id="{81692DBF-1AA2-5323-4239-4441596CAF5A}"/>
              </a:ext>
            </a:extLst>
          </p:cNvPr>
          <p:cNvSpPr txBox="1"/>
          <p:nvPr/>
        </p:nvSpPr>
        <p:spPr>
          <a:xfrm>
            <a:off x="3428952" y="4177264"/>
            <a:ext cx="4133895" cy="369332"/>
          </a:xfrm>
          <a:prstGeom prst="rect">
            <a:avLst/>
          </a:prstGeom>
          <a:noFill/>
        </p:spPr>
        <p:txBody>
          <a:bodyPr wrap="square" rtlCol="0">
            <a:spAutoFit/>
          </a:bodyPr>
          <a:lstStyle/>
          <a:p>
            <a:pPr algn="l"/>
            <a:r>
              <a:rPr lang="en-US" i="1">
                <a:latin typeface="Amasis MT Pro Medium" panose="02040604050005020304" pitchFamily="18" charset="0"/>
              </a:rPr>
              <a:t>The </a:t>
            </a:r>
            <a:r>
              <a:rPr lang="en-US" i="1" err="1">
                <a:latin typeface="Amasis MT Pro Medium" panose="02040604050005020304" pitchFamily="18" charset="0"/>
              </a:rPr>
              <a:t>Moanda</a:t>
            </a:r>
            <a:r>
              <a:rPr lang="en-US" i="1">
                <a:latin typeface="Amasis MT Pro Medium" panose="02040604050005020304" pitchFamily="18" charset="0"/>
              </a:rPr>
              <a:t> Metallurgical Complex</a:t>
            </a:r>
            <a:endParaRPr lang="fr-FR" i="1">
              <a:latin typeface="Amasis MT Pro Medium" panose="02040604050005020304" pitchFamily="18" charset="0"/>
            </a:endParaRPr>
          </a:p>
        </p:txBody>
      </p:sp>
    </p:spTree>
    <p:extLst>
      <p:ext uri="{BB962C8B-B14F-4D97-AF65-F5344CB8AC3E}">
        <p14:creationId xmlns:p14="http://schemas.microsoft.com/office/powerpoint/2010/main" val="216484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DEF46C-C05D-6CA6-50DC-E695286A7429}"/>
              </a:ext>
            </a:extLst>
          </p:cNvPr>
          <p:cNvSpPr>
            <a:spLocks noGrp="1"/>
          </p:cNvSpPr>
          <p:nvPr>
            <p:ph type="sldNum" sz="quarter" idx="4"/>
          </p:nvPr>
        </p:nvSpPr>
        <p:spPr/>
        <p:txBody>
          <a:bodyPr/>
          <a:lstStyle/>
          <a:p>
            <a:fld id="{FF8DFF15-E1B6-4AAF-9014-0C7BC47CE44D}" type="slidenum">
              <a:rPr lang="en-GB" smtClean="0"/>
              <a:t>23</a:t>
            </a:fld>
            <a:endParaRPr lang="en-GB"/>
          </a:p>
        </p:txBody>
      </p:sp>
      <p:sp>
        <p:nvSpPr>
          <p:cNvPr id="4" name="Title 3">
            <a:extLst>
              <a:ext uri="{FF2B5EF4-FFF2-40B4-BE49-F238E27FC236}">
                <a16:creationId xmlns:a16="http://schemas.microsoft.com/office/drawing/2014/main" id="{9D347058-97CA-F09A-7020-84785B813A17}"/>
              </a:ext>
            </a:extLst>
          </p:cNvPr>
          <p:cNvSpPr>
            <a:spLocks noGrp="1"/>
          </p:cNvSpPr>
          <p:nvPr>
            <p:ph type="title"/>
          </p:nvPr>
        </p:nvSpPr>
        <p:spPr>
          <a:xfrm>
            <a:off x="1305189" y="228722"/>
            <a:ext cx="10485757" cy="1022400"/>
          </a:xfrm>
        </p:spPr>
        <p:txBody>
          <a:bodyPr/>
          <a:lstStyle/>
          <a:p>
            <a:br>
              <a:rPr lang="de-DE" sz="2800">
                <a:highlight>
                  <a:srgbClr val="FFFF00"/>
                </a:highlight>
              </a:rPr>
            </a:br>
            <a:r>
              <a:rPr lang="en-US" sz="2800" b="1">
                <a:solidFill>
                  <a:schemeClr val="accent6"/>
                </a:solidFill>
              </a:rPr>
              <a:t>Southern Africa </a:t>
            </a:r>
            <a:r>
              <a:rPr lang="en-US" sz="2800" b="1"/>
              <a:t>can develop skills in mining value chains through </a:t>
            </a:r>
            <a:r>
              <a:rPr lang="en-US" sz="2800" b="1">
                <a:solidFill>
                  <a:schemeClr val="accent6"/>
                </a:solidFill>
              </a:rPr>
              <a:t>regional cooperation</a:t>
            </a:r>
            <a:br>
              <a:rPr lang="en-US" sz="2800" b="1">
                <a:solidFill>
                  <a:schemeClr val="accent3">
                    <a:lumMod val="75000"/>
                  </a:schemeClr>
                </a:solidFill>
                <a:ea typeface="+mj-ea"/>
                <a:cs typeface="+mj-cs"/>
              </a:rPr>
            </a:br>
            <a:endParaRPr lang="en-US" sz="2800"/>
          </a:p>
        </p:txBody>
      </p:sp>
      <p:sp>
        <p:nvSpPr>
          <p:cNvPr id="13" name="TextBox 12">
            <a:extLst>
              <a:ext uri="{FF2B5EF4-FFF2-40B4-BE49-F238E27FC236}">
                <a16:creationId xmlns:a16="http://schemas.microsoft.com/office/drawing/2014/main" id="{8306226E-0645-68AA-3DB8-67C4FB38E1E8}"/>
              </a:ext>
            </a:extLst>
          </p:cNvPr>
          <p:cNvSpPr txBox="1"/>
          <p:nvPr/>
        </p:nvSpPr>
        <p:spPr>
          <a:xfrm>
            <a:off x="102482" y="1373907"/>
            <a:ext cx="4549909" cy="923330"/>
          </a:xfrm>
          <a:prstGeom prst="rect">
            <a:avLst/>
          </a:prstGeom>
          <a:noFill/>
        </p:spPr>
        <p:txBody>
          <a:bodyPr wrap="square" rtlCol="0">
            <a:spAutoFit/>
          </a:bodyPr>
          <a:lstStyle/>
          <a:p>
            <a:pPr algn="ctr"/>
            <a:r>
              <a:rPr lang="en-US">
                <a:solidFill>
                  <a:schemeClr val="accent6"/>
                </a:solidFill>
                <a:latin typeface="Amasis MT Pro Medium" panose="02040604050005020304" pitchFamily="18" charset="0"/>
              </a:rPr>
              <a:t>Skill levels </a:t>
            </a:r>
            <a:r>
              <a:rPr lang="en-US">
                <a:latin typeface="Amasis MT Pro Medium" panose="02040604050005020304" pitchFamily="18" charset="0"/>
              </a:rPr>
              <a:t>in Southern Africa are on par with the rest of Africa but </a:t>
            </a:r>
            <a:r>
              <a:rPr lang="en-US">
                <a:solidFill>
                  <a:schemeClr val="accent6"/>
                </a:solidFill>
                <a:latin typeface="Amasis MT Pro Medium" panose="02040604050005020304" pitchFamily="18" charset="0"/>
              </a:rPr>
              <a:t>vary greatly </a:t>
            </a:r>
            <a:r>
              <a:rPr lang="en-US">
                <a:latin typeface="Amasis MT Pro Medium" panose="02040604050005020304" pitchFamily="18" charset="0"/>
              </a:rPr>
              <a:t>within the region </a:t>
            </a:r>
            <a:endParaRPr lang="en-GB">
              <a:latin typeface="Amasis MT Pro Medium" panose="02040604050005020304" pitchFamily="18" charset="0"/>
            </a:endParaRPr>
          </a:p>
        </p:txBody>
      </p:sp>
      <p:sp>
        <p:nvSpPr>
          <p:cNvPr id="15" name="TextBox 14">
            <a:extLst>
              <a:ext uri="{FF2B5EF4-FFF2-40B4-BE49-F238E27FC236}">
                <a16:creationId xmlns:a16="http://schemas.microsoft.com/office/drawing/2014/main" id="{E50512B8-73FA-DE17-B48C-AF616678A7FE}"/>
              </a:ext>
            </a:extLst>
          </p:cNvPr>
          <p:cNvSpPr txBox="1"/>
          <p:nvPr/>
        </p:nvSpPr>
        <p:spPr>
          <a:xfrm>
            <a:off x="5046440" y="1352232"/>
            <a:ext cx="6744506" cy="646331"/>
          </a:xfrm>
          <a:prstGeom prst="rect">
            <a:avLst/>
          </a:prstGeom>
          <a:noFill/>
        </p:spPr>
        <p:txBody>
          <a:bodyPr wrap="square" rtlCol="0">
            <a:spAutoFit/>
          </a:bodyPr>
          <a:lstStyle/>
          <a:p>
            <a:pPr algn="ctr"/>
            <a:r>
              <a:rPr lang="en-US" sz="1800">
                <a:latin typeface="Amasis MT Pro Medium" panose="02040604050005020304" pitchFamily="18" charset="0"/>
              </a:rPr>
              <a:t>Skills development for </a:t>
            </a:r>
            <a:r>
              <a:rPr lang="en-US" sz="1800">
                <a:solidFill>
                  <a:schemeClr val="accent6"/>
                </a:solidFill>
                <a:latin typeface="Amasis MT Pro Medium" panose="02040604050005020304" pitchFamily="18" charset="0"/>
              </a:rPr>
              <a:t>cobalt refining and minerals for renewable energy</a:t>
            </a:r>
            <a:r>
              <a:rPr lang="en-US" sz="1800" i="0" u="none" strike="noStrike" baseline="0">
                <a:latin typeface="Amasis MT Pro Medium" panose="02040604050005020304" pitchFamily="18" charset="0"/>
              </a:rPr>
              <a:t> could </a:t>
            </a:r>
            <a:r>
              <a:rPr lang="en-US" sz="1800">
                <a:latin typeface="Amasis MT Pro Medium" panose="02040604050005020304" pitchFamily="18" charset="0"/>
              </a:rPr>
              <a:t>strengthen </a:t>
            </a:r>
            <a:r>
              <a:rPr lang="en-US" sz="1800" i="0" u="none" strike="noStrike" baseline="0">
                <a:solidFill>
                  <a:schemeClr val="accent6"/>
                </a:solidFill>
                <a:latin typeface="Amasis MT Pro Medium" panose="02040604050005020304" pitchFamily="18" charset="0"/>
              </a:rPr>
              <a:t>mining value chains</a:t>
            </a:r>
            <a:endParaRPr lang="en-US" sz="1800">
              <a:latin typeface="Amasis MT Pro Medium" panose="02040604050005020304" pitchFamily="18" charset="0"/>
            </a:endParaRPr>
          </a:p>
        </p:txBody>
      </p:sp>
      <p:cxnSp>
        <p:nvCxnSpPr>
          <p:cNvPr id="10" name="Straight Connector 9">
            <a:extLst>
              <a:ext uri="{FF2B5EF4-FFF2-40B4-BE49-F238E27FC236}">
                <a16:creationId xmlns:a16="http://schemas.microsoft.com/office/drawing/2014/main" id="{4B99F0D2-02D8-DF84-EAA8-9EAB74C618C6}"/>
              </a:ext>
            </a:extLst>
          </p:cNvPr>
          <p:cNvCxnSpPr>
            <a:cxnSpLocks/>
          </p:cNvCxnSpPr>
          <p:nvPr/>
        </p:nvCxnSpPr>
        <p:spPr>
          <a:xfrm>
            <a:off x="4944686" y="1373907"/>
            <a:ext cx="0" cy="530930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poster of a car charging at a charging station">
            <a:extLst>
              <a:ext uri="{FF2B5EF4-FFF2-40B4-BE49-F238E27FC236}">
                <a16:creationId xmlns:a16="http://schemas.microsoft.com/office/drawing/2014/main" id="{A4EDE834-4FDD-09F3-956A-E14AC584F42B}"/>
              </a:ext>
            </a:extLst>
          </p:cNvPr>
          <p:cNvPicPr>
            <a:picLocks noChangeAspect="1"/>
          </p:cNvPicPr>
          <p:nvPr/>
        </p:nvPicPr>
        <p:blipFill rotWithShape="1">
          <a:blip r:embed="rId3">
            <a:extLst>
              <a:ext uri="{28A0092B-C50C-407E-A947-70E740481C1C}">
                <a14:useLocalDpi xmlns:a14="http://schemas.microsoft.com/office/drawing/2010/main" val="0"/>
              </a:ext>
            </a:extLst>
          </a:blip>
          <a:srcRect l="32996" t="5822" r="38142" b="4547"/>
          <a:stretch/>
        </p:blipFill>
        <p:spPr>
          <a:xfrm>
            <a:off x="5879942" y="1998563"/>
            <a:ext cx="2397945" cy="2356579"/>
          </a:xfrm>
          <a:prstGeom prst="rect">
            <a:avLst/>
          </a:prstGeom>
        </p:spPr>
      </p:pic>
      <p:pic>
        <p:nvPicPr>
          <p:cNvPr id="12" name="Picture 11" descr="A group of men working on solar panels&#10;&#10;Description automatically generated">
            <a:extLst>
              <a:ext uri="{FF2B5EF4-FFF2-40B4-BE49-F238E27FC236}">
                <a16:creationId xmlns:a16="http://schemas.microsoft.com/office/drawing/2014/main" id="{6C16B29D-313A-E707-2B6C-FF333AF2A72A}"/>
              </a:ext>
            </a:extLst>
          </p:cNvPr>
          <p:cNvPicPr>
            <a:picLocks noChangeAspect="1"/>
          </p:cNvPicPr>
          <p:nvPr/>
        </p:nvPicPr>
        <p:blipFill rotWithShape="1">
          <a:blip r:embed="rId4">
            <a:extLst>
              <a:ext uri="{28A0092B-C50C-407E-A947-70E740481C1C}">
                <a14:useLocalDpi xmlns:a14="http://schemas.microsoft.com/office/drawing/2010/main" val="0"/>
              </a:ext>
            </a:extLst>
          </a:blip>
          <a:srcRect t="4082"/>
          <a:stretch/>
        </p:blipFill>
        <p:spPr>
          <a:xfrm>
            <a:off x="8277887" y="1998563"/>
            <a:ext cx="2960261" cy="2356579"/>
          </a:xfrm>
          <a:prstGeom prst="rect">
            <a:avLst/>
          </a:prstGeom>
        </p:spPr>
      </p:pic>
      <p:grpSp>
        <p:nvGrpSpPr>
          <p:cNvPr id="25" name="Group 24">
            <a:extLst>
              <a:ext uri="{FF2B5EF4-FFF2-40B4-BE49-F238E27FC236}">
                <a16:creationId xmlns:a16="http://schemas.microsoft.com/office/drawing/2014/main" id="{E3EBB4C9-DD92-8F6B-CE4A-D91AC1F23C77}"/>
              </a:ext>
            </a:extLst>
          </p:cNvPr>
          <p:cNvGrpSpPr/>
          <p:nvPr/>
        </p:nvGrpSpPr>
        <p:grpSpPr>
          <a:xfrm>
            <a:off x="120498" y="4710578"/>
            <a:ext cx="4678039" cy="2147422"/>
            <a:chOff x="271349" y="2441726"/>
            <a:chExt cx="3849525" cy="1793081"/>
          </a:xfrm>
        </p:grpSpPr>
        <p:pic>
          <p:nvPicPr>
            <p:cNvPr id="7" name="Picture 6" descr="A graph with different colored bars and text&#10;&#10;Description automatically generated with medium confidence">
              <a:extLst>
                <a:ext uri="{FF2B5EF4-FFF2-40B4-BE49-F238E27FC236}">
                  <a16:creationId xmlns:a16="http://schemas.microsoft.com/office/drawing/2014/main" id="{8B7587EB-1571-2C94-36F8-04B742730A97}"/>
                </a:ext>
              </a:extLst>
            </p:cNvPr>
            <p:cNvPicPr>
              <a:picLocks noChangeAspect="1"/>
            </p:cNvPicPr>
            <p:nvPr/>
          </p:nvPicPr>
          <p:blipFill rotWithShape="1">
            <a:blip r:embed="rId5">
              <a:extLst>
                <a:ext uri="{28A0092B-C50C-407E-A947-70E740481C1C}">
                  <a14:useLocalDpi xmlns:a14="http://schemas.microsoft.com/office/drawing/2010/main" val="0"/>
                </a:ext>
              </a:extLst>
            </a:blip>
            <a:srcRect r="27039"/>
            <a:stretch/>
          </p:blipFill>
          <p:spPr>
            <a:xfrm>
              <a:off x="271349" y="2441726"/>
              <a:ext cx="3849525" cy="1793081"/>
            </a:xfrm>
            <a:prstGeom prst="rect">
              <a:avLst/>
            </a:prstGeom>
          </p:spPr>
        </p:pic>
        <p:pic>
          <p:nvPicPr>
            <p:cNvPr id="22" name="Picture 21" descr="A graph with different colored bars and text&#10;&#10;Description automatically generated with medium confidence">
              <a:extLst>
                <a:ext uri="{FF2B5EF4-FFF2-40B4-BE49-F238E27FC236}">
                  <a16:creationId xmlns:a16="http://schemas.microsoft.com/office/drawing/2014/main" id="{C1C44E2F-EF8E-5F71-135D-AEE760C32DD5}"/>
                </a:ext>
              </a:extLst>
            </p:cNvPr>
            <p:cNvPicPr>
              <a:picLocks noChangeAspect="1"/>
            </p:cNvPicPr>
            <p:nvPr/>
          </p:nvPicPr>
          <p:blipFill rotWithShape="1">
            <a:blip r:embed="rId5">
              <a:extLst>
                <a:ext uri="{28A0092B-C50C-407E-A947-70E740481C1C}">
                  <a14:useLocalDpi xmlns:a14="http://schemas.microsoft.com/office/drawing/2010/main" val="0"/>
                </a:ext>
              </a:extLst>
            </a:blip>
            <a:srcRect r="83294" b="80353"/>
            <a:stretch/>
          </p:blipFill>
          <p:spPr>
            <a:xfrm>
              <a:off x="3360515" y="2463071"/>
              <a:ext cx="760359" cy="361457"/>
            </a:xfrm>
            <a:prstGeom prst="rect">
              <a:avLst/>
            </a:prstGeom>
          </p:spPr>
        </p:pic>
      </p:grpSp>
      <p:sp>
        <p:nvSpPr>
          <p:cNvPr id="17" name="TextBox 16">
            <a:extLst>
              <a:ext uri="{FF2B5EF4-FFF2-40B4-BE49-F238E27FC236}">
                <a16:creationId xmlns:a16="http://schemas.microsoft.com/office/drawing/2014/main" id="{6121BDE1-1E81-221B-D658-80F2EA7CA2AB}"/>
              </a:ext>
            </a:extLst>
          </p:cNvPr>
          <p:cNvSpPr txBox="1"/>
          <p:nvPr/>
        </p:nvSpPr>
        <p:spPr>
          <a:xfrm>
            <a:off x="4955788" y="4549676"/>
            <a:ext cx="4510205" cy="2056973"/>
          </a:xfrm>
          <a:prstGeom prst="rect">
            <a:avLst/>
          </a:prstGeom>
          <a:noFill/>
        </p:spPr>
        <p:txBody>
          <a:bodyPr wrap="square">
            <a:spAutoFit/>
          </a:bodyPr>
          <a:lstStyle/>
          <a:p>
            <a:pPr marL="0" indent="0" algn="l" rtl="0" eaLnBrk="1" fontAlgn="ctr" latinLnBrk="0" hangingPunct="1">
              <a:spcBef>
                <a:spcPts val="50"/>
              </a:spcBef>
              <a:spcAft>
                <a:spcPts val="100"/>
              </a:spcAft>
            </a:pPr>
            <a:r>
              <a:rPr lang="en-US">
                <a:latin typeface="Amasis MT Pro Medium" panose="02040604050005020304" pitchFamily="18" charset="0"/>
              </a:rPr>
              <a:t>Southern African countries seek to align the sector’s policies through the </a:t>
            </a:r>
            <a:r>
              <a:rPr lang="en-US">
                <a:solidFill>
                  <a:schemeClr val="accent6"/>
                </a:solidFill>
                <a:latin typeface="Amasis MT Pro Medium" panose="02040604050005020304" pitchFamily="18" charset="0"/>
              </a:rPr>
              <a:t>SADC Protocol on Mining </a:t>
            </a:r>
            <a:r>
              <a:rPr lang="en-US">
                <a:latin typeface="Amasis MT Pro Medium" panose="02040604050005020304" pitchFamily="18" charset="0"/>
              </a:rPr>
              <a:t>and </a:t>
            </a:r>
            <a:r>
              <a:rPr lang="en-US">
                <a:solidFill>
                  <a:schemeClr val="accent6"/>
                </a:solidFill>
                <a:latin typeface="Amasis MT Pro Medium" panose="02040604050005020304" pitchFamily="18" charset="0"/>
              </a:rPr>
              <a:t>the Framework for the Harmonization of Mining Policies, Standards and Regulatory Regimes. </a:t>
            </a:r>
          </a:p>
          <a:p>
            <a:pPr marL="0" indent="0" algn="l" rtl="0" eaLnBrk="1" fontAlgn="ctr" latinLnBrk="0" hangingPunct="1">
              <a:spcBef>
                <a:spcPts val="50"/>
              </a:spcBef>
              <a:spcAft>
                <a:spcPts val="100"/>
              </a:spcAft>
            </a:pPr>
            <a:r>
              <a:rPr lang="en-US">
                <a:latin typeface="Amasis MT Pro Medium" panose="02040604050005020304" pitchFamily="18" charset="0"/>
              </a:rPr>
              <a:t>They are pivotal to skill formation and skill transfer.</a:t>
            </a:r>
            <a:endParaRPr lang="de-DE">
              <a:latin typeface="Amasis MT Pro Medium" panose="02040604050005020304" pitchFamily="18" charset="0"/>
            </a:endParaRPr>
          </a:p>
        </p:txBody>
      </p:sp>
      <p:graphicFrame>
        <p:nvGraphicFramePr>
          <p:cNvPr id="19" name="Chart 18">
            <a:extLst>
              <a:ext uri="{FF2B5EF4-FFF2-40B4-BE49-F238E27FC236}">
                <a16:creationId xmlns:a16="http://schemas.microsoft.com/office/drawing/2014/main" id="{C05D8EAB-8DB1-DEE6-EA40-99708F4B6648}"/>
              </a:ext>
            </a:extLst>
          </p:cNvPr>
          <p:cNvGraphicFramePr>
            <a:graphicFrameLocks/>
          </p:cNvGraphicFramePr>
          <p:nvPr/>
        </p:nvGraphicFramePr>
        <p:xfrm>
          <a:off x="102482" y="2124291"/>
          <a:ext cx="4740448" cy="2893617"/>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a:extLst>
              <a:ext uri="{FF2B5EF4-FFF2-40B4-BE49-F238E27FC236}">
                <a16:creationId xmlns:a16="http://schemas.microsoft.com/office/drawing/2014/main" id="{5123B60F-7290-F716-A464-CC54DAFA6408}"/>
              </a:ext>
            </a:extLst>
          </p:cNvPr>
          <p:cNvPicPr>
            <a:picLocks noChangeAspect="1"/>
          </p:cNvPicPr>
          <p:nvPr/>
        </p:nvPicPr>
        <p:blipFill>
          <a:blip r:embed="rId7"/>
          <a:stretch>
            <a:fillRect/>
          </a:stretch>
        </p:blipFill>
        <p:spPr>
          <a:xfrm>
            <a:off x="9322131" y="4609451"/>
            <a:ext cx="2869869" cy="1943917"/>
          </a:xfrm>
          <a:prstGeom prst="rect">
            <a:avLst/>
          </a:prstGeom>
        </p:spPr>
      </p:pic>
    </p:spTree>
    <p:extLst>
      <p:ext uri="{BB962C8B-B14F-4D97-AF65-F5344CB8AC3E}">
        <p14:creationId xmlns:p14="http://schemas.microsoft.com/office/powerpoint/2010/main" val="140018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4D634B1-9569-16C3-E5FD-AE78177E1E0F}"/>
              </a:ext>
            </a:extLst>
          </p:cNvPr>
          <p:cNvPicPr>
            <a:picLocks noChangeAspect="1"/>
          </p:cNvPicPr>
          <p:nvPr/>
        </p:nvPicPr>
        <p:blipFill>
          <a:blip r:embed="rId3"/>
          <a:stretch>
            <a:fillRect/>
          </a:stretch>
        </p:blipFill>
        <p:spPr>
          <a:xfrm>
            <a:off x="105037" y="5606398"/>
            <a:ext cx="1145700" cy="1053392"/>
          </a:xfrm>
          <a:prstGeom prst="rect">
            <a:avLst/>
          </a:prstGeom>
        </p:spPr>
      </p:pic>
      <p:sp>
        <p:nvSpPr>
          <p:cNvPr id="5" name="Title 1">
            <a:extLst>
              <a:ext uri="{FF2B5EF4-FFF2-40B4-BE49-F238E27FC236}">
                <a16:creationId xmlns:a16="http://schemas.microsoft.com/office/drawing/2014/main" id="{99EC89FD-5513-E8CA-B809-E3ABDB05CA80}"/>
              </a:ext>
            </a:extLst>
          </p:cNvPr>
          <p:cNvSpPr>
            <a:spLocks noGrp="1"/>
          </p:cNvSpPr>
          <p:nvPr>
            <p:ph type="ctrTitle"/>
          </p:nvPr>
        </p:nvSpPr>
        <p:spPr>
          <a:xfrm>
            <a:off x="1566041" y="27179"/>
            <a:ext cx="8965920" cy="5016758"/>
          </a:xfr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txBody>
          <a:bodyPr/>
          <a:lstStyle/>
          <a:p>
            <a:pPr algn="ctr">
              <a:lnSpc>
                <a:spcPct val="100000"/>
              </a:lnSpc>
            </a:pPr>
            <a:br>
              <a:rPr lang="en-US" sz="4400">
                <a:latin typeface="Amasis MT Pro Medium" panose="02040604050005020304" pitchFamily="18" charset="0"/>
              </a:rPr>
            </a:br>
            <a:r>
              <a:rPr lang="en-US" sz="4400">
                <a:latin typeface="Amasis MT Pro Medium" panose="02040604050005020304" pitchFamily="18" charset="0"/>
              </a:rPr>
              <a:t>Thank you! </a:t>
            </a:r>
            <a:br>
              <a:rPr lang="en-US" sz="4400">
                <a:latin typeface="Amasis MT Pro Medium" panose="02040604050005020304" pitchFamily="18" charset="0"/>
              </a:rPr>
            </a:br>
            <a:r>
              <a:rPr lang="en-US" sz="4400" err="1">
                <a:latin typeface="Amasis MT Pro Medium" panose="02040604050005020304" pitchFamily="18" charset="0"/>
              </a:rPr>
              <a:t>MErCI</a:t>
            </a:r>
            <a:r>
              <a:rPr lang="en-US" sz="4400">
                <a:latin typeface="Amasis MT Pro Medium" panose="02040604050005020304" pitchFamily="18" charset="0"/>
              </a:rPr>
              <a:t> !</a:t>
            </a:r>
            <a:br>
              <a:rPr lang="en-US" sz="4400">
                <a:latin typeface="Amasis MT Pro Medium" panose="02040604050005020304" pitchFamily="18" charset="0"/>
              </a:rPr>
            </a:br>
            <a:r>
              <a:rPr lang="en-US" sz="4400">
                <a:latin typeface="Amasis MT Pro Medium" panose="02040604050005020304" pitchFamily="18" charset="0"/>
              </a:rPr>
              <a:t>¡GRACIAS! </a:t>
            </a:r>
            <a:br>
              <a:rPr lang="en-US" sz="4400">
                <a:latin typeface="Amasis MT Pro Medium" panose="02040604050005020304" pitchFamily="18" charset="0"/>
              </a:rPr>
            </a:br>
            <a:br>
              <a:rPr lang="en-US" sz="4400">
                <a:latin typeface="Amasis MT Pro Medium" panose="02040604050005020304" pitchFamily="18" charset="0"/>
              </a:rPr>
            </a:br>
            <a:br>
              <a:rPr lang="en-US" sz="4400">
                <a:latin typeface="Amasis MT Pro Medium" panose="02040604050005020304" pitchFamily="18" charset="0"/>
              </a:rPr>
            </a:br>
            <a:br>
              <a:rPr lang="en-US" sz="2800">
                <a:latin typeface="Amasis MT Pro Medium" panose="02040604050005020304" pitchFamily="18" charset="0"/>
              </a:rPr>
            </a:br>
            <a:endParaRPr lang="en-US" sz="2800">
              <a:latin typeface="Amasis MT Pro Medium" panose="02040604050005020304" pitchFamily="18" charset="0"/>
              <a:cs typeface="Arial"/>
            </a:endParaRPr>
          </a:p>
        </p:txBody>
      </p:sp>
      <p:pic>
        <p:nvPicPr>
          <p:cNvPr id="6" name="Picture 5">
            <a:extLst>
              <a:ext uri="{FF2B5EF4-FFF2-40B4-BE49-F238E27FC236}">
                <a16:creationId xmlns:a16="http://schemas.microsoft.com/office/drawing/2014/main" id="{E07B6577-203D-E642-1F10-B00593D89FCE}"/>
              </a:ext>
            </a:extLst>
          </p:cNvPr>
          <p:cNvPicPr>
            <a:picLocks noChangeAspect="1"/>
          </p:cNvPicPr>
          <p:nvPr/>
        </p:nvPicPr>
        <p:blipFill>
          <a:blip r:embed="rId4"/>
          <a:stretch>
            <a:fillRect/>
          </a:stretch>
        </p:blipFill>
        <p:spPr>
          <a:xfrm>
            <a:off x="2761740" y="3382762"/>
            <a:ext cx="2881557" cy="1210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B5A15D7-F58D-79B5-2313-E3D25D647568}"/>
              </a:ext>
            </a:extLst>
          </p:cNvPr>
          <p:cNvPicPr>
            <a:picLocks noChangeAspect="1"/>
          </p:cNvPicPr>
          <p:nvPr/>
        </p:nvPicPr>
        <p:blipFill>
          <a:blip r:embed="rId5"/>
          <a:stretch>
            <a:fillRect/>
          </a:stretch>
        </p:blipFill>
        <p:spPr>
          <a:xfrm>
            <a:off x="6303623" y="3393257"/>
            <a:ext cx="2881557" cy="12004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1972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000" y="3165388"/>
            <a:ext cx="8832000" cy="566822"/>
          </a:xfrm>
        </p:spPr>
        <p:txBody>
          <a:bodyPr/>
          <a:lstStyle/>
          <a:p>
            <a:r>
              <a:rPr lang="en-GB"/>
              <a:t>BACKUP SLIDES</a:t>
            </a:r>
          </a:p>
        </p:txBody>
      </p:sp>
    </p:spTree>
    <p:extLst>
      <p:ext uri="{BB962C8B-B14F-4D97-AF65-F5344CB8AC3E}">
        <p14:creationId xmlns:p14="http://schemas.microsoft.com/office/powerpoint/2010/main" val="348537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B274E0-953D-0C0A-86E9-A9A2A28D173E}"/>
              </a:ext>
            </a:extLst>
          </p:cNvPr>
          <p:cNvSpPr>
            <a:spLocks noGrp="1"/>
          </p:cNvSpPr>
          <p:nvPr>
            <p:ph type="title"/>
          </p:nvPr>
        </p:nvSpPr>
        <p:spPr/>
        <p:txBody>
          <a:bodyPr/>
          <a:lstStyle/>
          <a:p>
            <a:r>
              <a:rPr lang="de-DE"/>
              <a:t>Job board data have the potential to inform granular skill gap assessments</a:t>
            </a:r>
            <a:endParaRPr lang="en-GB"/>
          </a:p>
        </p:txBody>
      </p:sp>
      <p:graphicFrame>
        <p:nvGraphicFramePr>
          <p:cNvPr id="7" name="Table 6">
            <a:extLst>
              <a:ext uri="{FF2B5EF4-FFF2-40B4-BE49-F238E27FC236}">
                <a16:creationId xmlns:a16="http://schemas.microsoft.com/office/drawing/2014/main" id="{F162F518-5C95-DD30-1CC1-2C85A2F5C3D3}"/>
              </a:ext>
            </a:extLst>
          </p:cNvPr>
          <p:cNvGraphicFramePr>
            <a:graphicFrameLocks noGrp="1"/>
          </p:cNvGraphicFramePr>
          <p:nvPr/>
        </p:nvGraphicFramePr>
        <p:xfrm>
          <a:off x="263407" y="4160520"/>
          <a:ext cx="11700575" cy="2213186"/>
        </p:xfrm>
        <a:graphic>
          <a:graphicData uri="http://schemas.openxmlformats.org/drawingml/2006/table">
            <a:tbl>
              <a:tblPr firstRow="1" bandRow="1">
                <a:tableStyleId>{5C22544A-7EE6-4342-B048-85BDC9FD1C3A}</a:tableStyleId>
              </a:tblPr>
              <a:tblGrid>
                <a:gridCol w="3890861">
                  <a:extLst>
                    <a:ext uri="{9D8B030D-6E8A-4147-A177-3AD203B41FA5}">
                      <a16:colId xmlns:a16="http://schemas.microsoft.com/office/drawing/2014/main" val="2682426773"/>
                    </a:ext>
                  </a:extLst>
                </a:gridCol>
                <a:gridCol w="3904857">
                  <a:extLst>
                    <a:ext uri="{9D8B030D-6E8A-4147-A177-3AD203B41FA5}">
                      <a16:colId xmlns:a16="http://schemas.microsoft.com/office/drawing/2014/main" val="1024630822"/>
                    </a:ext>
                  </a:extLst>
                </a:gridCol>
                <a:gridCol w="3904857">
                  <a:extLst>
                    <a:ext uri="{9D8B030D-6E8A-4147-A177-3AD203B41FA5}">
                      <a16:colId xmlns:a16="http://schemas.microsoft.com/office/drawing/2014/main" val="2891500268"/>
                    </a:ext>
                  </a:extLst>
                </a:gridCol>
              </a:tblGrid>
              <a:tr h="414866">
                <a:tc>
                  <a:txBody>
                    <a:bodyPr/>
                    <a:lstStyle/>
                    <a:p>
                      <a:pPr marL="0" algn="l" rtl="0" eaLnBrk="1" fontAlgn="t" latinLnBrk="0" hangingPunct="1">
                        <a:spcBef>
                          <a:spcPts val="0"/>
                        </a:spcBef>
                        <a:spcAft>
                          <a:spcPts val="0"/>
                        </a:spcAft>
                      </a:pPr>
                      <a:r>
                        <a:rPr lang="fr-FR" sz="1800" u="none" strike="noStrike" kern="1200" err="1">
                          <a:solidFill>
                            <a:srgbClr val="FFFFFF"/>
                          </a:solidFill>
                          <a:effectLst/>
                        </a:rPr>
                        <a:t>Regional</a:t>
                      </a:r>
                      <a:r>
                        <a:rPr lang="fr-FR" sz="1800" u="none" strike="noStrike" kern="1200">
                          <a:solidFill>
                            <a:srgbClr val="FFFFFF"/>
                          </a:solidFill>
                          <a:effectLst/>
                        </a:rPr>
                        <a:t> Data source</a:t>
                      </a:r>
                      <a:endParaRPr lang="fr-FR" sz="1800" u="none" strike="noStrike">
                        <a:effectLst/>
                      </a:endParaRPr>
                    </a:p>
                  </a:txBody>
                  <a:tcPr/>
                </a:tc>
                <a:tc>
                  <a:txBody>
                    <a:bodyPr/>
                    <a:lstStyle/>
                    <a:p>
                      <a:pPr marL="0" algn="l" rtl="0" eaLnBrk="1" fontAlgn="t" latinLnBrk="0" hangingPunct="1">
                        <a:spcBef>
                          <a:spcPts val="0"/>
                        </a:spcBef>
                        <a:spcAft>
                          <a:spcPts val="0"/>
                        </a:spcAft>
                      </a:pPr>
                      <a:r>
                        <a:rPr lang="fr-FR" sz="1800" u="none" strike="noStrike" kern="1200">
                          <a:solidFill>
                            <a:srgbClr val="FFFFFF"/>
                          </a:solidFill>
                          <a:effectLst/>
                        </a:rPr>
                        <a:t>Details</a:t>
                      </a:r>
                      <a:endParaRPr lang="fr-FR" sz="1800" u="none" strike="noStrike">
                        <a:effectLst/>
                      </a:endParaRPr>
                    </a:p>
                  </a:txBody>
                  <a:tcPr/>
                </a:tc>
                <a:tc>
                  <a:txBody>
                    <a:bodyPr/>
                    <a:lstStyle/>
                    <a:p>
                      <a:pPr marL="0" algn="l" rtl="0" eaLnBrk="1" fontAlgn="t" latinLnBrk="0" hangingPunct="1">
                        <a:spcBef>
                          <a:spcPts val="0"/>
                        </a:spcBef>
                        <a:spcAft>
                          <a:spcPts val="0"/>
                        </a:spcAft>
                      </a:pPr>
                      <a:r>
                        <a:rPr lang="fr-FR" sz="1800" u="none" strike="noStrike" kern="1200">
                          <a:solidFill>
                            <a:srgbClr val="FFFFFF"/>
                          </a:solidFill>
                          <a:effectLst/>
                        </a:rPr>
                        <a:t>Analysis</a:t>
                      </a:r>
                      <a:endParaRPr lang="fr-FR" sz="1800" u="none" strike="noStrike">
                        <a:effectLst/>
                      </a:endParaRPr>
                    </a:p>
                  </a:txBody>
                  <a:tcPr/>
                </a:tc>
                <a:extLst>
                  <a:ext uri="{0D108BD9-81ED-4DB2-BD59-A6C34878D82A}">
                    <a16:rowId xmlns:a16="http://schemas.microsoft.com/office/drawing/2014/main" val="159272205"/>
                  </a:ext>
                </a:extLst>
              </a:tr>
              <a:tr h="1659466">
                <a:tc>
                  <a:txBody>
                    <a:bodyPr/>
                    <a:lstStyle/>
                    <a:p>
                      <a:pPr marL="285750" indent="-285750" algn="l" rtl="0" eaLnBrk="1" fontAlgn="t" latinLnBrk="0" hangingPunct="1">
                        <a:spcBef>
                          <a:spcPts val="0"/>
                        </a:spcBef>
                        <a:spcAft>
                          <a:spcPts val="0"/>
                        </a:spcAft>
                        <a:buClrTx/>
                        <a:buSzPts val="1400"/>
                        <a:buFont typeface="Arial"/>
                        <a:buChar char="•"/>
                      </a:pPr>
                      <a:r>
                        <a:rPr lang="en-GB" sz="1600" u="none" strike="noStrike" kern="1200">
                          <a:solidFill>
                            <a:srgbClr val="727272"/>
                          </a:solidFill>
                          <a:effectLst/>
                        </a:rPr>
                        <a:t>Jobberman (Nigeria, Ghana) </a:t>
                      </a:r>
                      <a:endParaRPr lang="en-GB" sz="1600" u="none" strike="noStrike">
                        <a:effectLst/>
                      </a:endParaRPr>
                    </a:p>
                    <a:p>
                      <a:pPr marL="285750" indent="-285750" algn="l" rtl="0" eaLnBrk="1" fontAlgn="t" latinLnBrk="0" hangingPunct="1">
                        <a:spcBef>
                          <a:spcPts val="0"/>
                        </a:spcBef>
                        <a:spcAft>
                          <a:spcPts val="0"/>
                        </a:spcAft>
                        <a:buFont typeface="Arial"/>
                        <a:buChar char="•"/>
                      </a:pPr>
                      <a:r>
                        <a:rPr lang="en-GB" sz="1600" u="none" strike="noStrike" kern="1200">
                          <a:solidFill>
                            <a:srgbClr val="727272"/>
                          </a:solidFill>
                          <a:effectLst/>
                        </a:rPr>
                        <a:t>Brightermonday (Kenya, Uganda)</a:t>
                      </a:r>
                      <a:endParaRPr lang="en-GB" sz="1600" u="none" strike="noStrike">
                        <a:effectLst/>
                      </a:endParaRPr>
                    </a:p>
                    <a:p>
                      <a:pPr marL="285750" indent="-285750" algn="l" rtl="0" eaLnBrk="1" fontAlgn="t" latinLnBrk="0" hangingPunct="1">
                        <a:spcBef>
                          <a:spcPts val="0"/>
                        </a:spcBef>
                        <a:spcAft>
                          <a:spcPts val="0"/>
                        </a:spcAft>
                        <a:buFont typeface="Arial"/>
                        <a:buChar char="•"/>
                      </a:pPr>
                      <a:r>
                        <a:rPr lang="en-GB" sz="1600" u="none" strike="noStrike" kern="1200">
                          <a:solidFill>
                            <a:srgbClr val="727272"/>
                          </a:solidFill>
                          <a:effectLst/>
                        </a:rPr>
                        <a:t>Careerjunction (South Africa)</a:t>
                      </a:r>
                      <a:endParaRPr lang="en-GB" sz="1600" u="none" strike="noStrike">
                        <a:effectLst/>
                      </a:endParaRPr>
                    </a:p>
                    <a:p>
                      <a:pPr marL="285750" indent="-285750" algn="l" rtl="0" eaLnBrk="1" fontAlgn="t" latinLnBrk="0" hangingPunct="1">
                        <a:spcBef>
                          <a:spcPts val="0"/>
                        </a:spcBef>
                        <a:spcAft>
                          <a:spcPts val="0"/>
                        </a:spcAft>
                        <a:buFont typeface="Arial"/>
                        <a:buChar char="•"/>
                      </a:pPr>
                      <a:r>
                        <a:rPr lang="en-GB" sz="1600" u="none" strike="noStrike" kern="1200">
                          <a:solidFill>
                            <a:srgbClr val="727272"/>
                          </a:solidFill>
                          <a:effectLst/>
                        </a:rPr>
                        <a:t>Wuzzuf (Egypt)</a:t>
                      </a:r>
                      <a:endParaRPr lang="en-GB" sz="1600" u="none" strike="noStrike">
                        <a:effectLst/>
                      </a:endParaRPr>
                    </a:p>
                    <a:p>
                      <a:pPr marL="285750" indent="-285750" algn="l" rtl="0" eaLnBrk="1" fontAlgn="t" latinLnBrk="0" hangingPunct="1">
                        <a:spcBef>
                          <a:spcPts val="0"/>
                        </a:spcBef>
                        <a:spcAft>
                          <a:spcPts val="0"/>
                        </a:spcAft>
                        <a:buFont typeface="Arial"/>
                        <a:buChar char="•"/>
                      </a:pPr>
                      <a:r>
                        <a:rPr lang="en-GB" sz="1600" u="none" strike="noStrike" kern="1200">
                          <a:solidFill>
                            <a:srgbClr val="727272"/>
                          </a:solidFill>
                          <a:effectLst/>
                        </a:rPr>
                        <a:t>Emploi.ma (Morocco)</a:t>
                      </a:r>
                      <a:endParaRPr lang="en-GB" sz="1600" u="none" strike="noStrike">
                        <a:effectLst/>
                      </a:endParaRPr>
                    </a:p>
                    <a:p>
                      <a:pPr marL="285750" indent="-285750" algn="l" rtl="0" eaLnBrk="1" fontAlgn="t" latinLnBrk="0" hangingPunct="1">
                        <a:spcBef>
                          <a:spcPts val="0"/>
                        </a:spcBef>
                        <a:spcAft>
                          <a:spcPts val="0"/>
                        </a:spcAft>
                        <a:buFont typeface="Arial"/>
                        <a:buChar char="•"/>
                      </a:pPr>
                      <a:r>
                        <a:rPr lang="en-GB" sz="1600" u="none" strike="noStrike" kern="1200">
                          <a:solidFill>
                            <a:srgbClr val="727272"/>
                          </a:solidFill>
                          <a:effectLst/>
                        </a:rPr>
                        <a:t>Emploi.cm, Emploi.dc (Cameroon, DR Congo)</a:t>
                      </a:r>
                      <a:endParaRPr lang="en-GB" sz="1600" u="none" strike="noStrike">
                        <a:effectLst/>
                      </a:endParaRPr>
                    </a:p>
                  </a:txBody>
                  <a:tcPr>
                    <a:solidFill>
                      <a:schemeClr val="accent1">
                        <a:lumMod val="20000"/>
                        <a:lumOff val="80000"/>
                      </a:schemeClr>
                    </a:solidFill>
                  </a:tcPr>
                </a:tc>
                <a:tc>
                  <a:txBody>
                    <a:bodyPr/>
                    <a:lstStyle/>
                    <a:p>
                      <a:pPr marL="173355" marR="0" indent="-173355" algn="l" rtl="0" eaLnBrk="1" fontAlgn="auto" latinLnBrk="0" hangingPunct="1">
                        <a:spcBef>
                          <a:spcPts val="0"/>
                        </a:spcBef>
                        <a:spcAft>
                          <a:spcPts val="0"/>
                        </a:spcAft>
                        <a:buFont typeface="Arial"/>
                        <a:buChar char="•"/>
                      </a:pPr>
                      <a:r>
                        <a:rPr lang="en-GB" sz="1600" u="none" strike="noStrike" kern="1200">
                          <a:solidFill>
                            <a:srgbClr val="727272"/>
                          </a:solidFill>
                          <a:effectLst/>
                        </a:rPr>
                        <a:t>Skills, salaries and levels of education for a given job</a:t>
                      </a:r>
                      <a:endParaRPr lang="en-GB" sz="1600" u="none" strike="noStrike">
                        <a:effectLst/>
                      </a:endParaRPr>
                    </a:p>
                    <a:p>
                      <a:pPr marL="173355" marR="0" indent="-173355" algn="l" rtl="0" eaLnBrk="1" fontAlgn="auto" latinLnBrk="0" hangingPunct="1">
                        <a:spcBef>
                          <a:spcPts val="0"/>
                        </a:spcBef>
                        <a:spcAft>
                          <a:spcPts val="0"/>
                        </a:spcAft>
                        <a:buFont typeface="Arial"/>
                        <a:buChar char="•"/>
                      </a:pPr>
                      <a:r>
                        <a:rPr lang="en-GB" sz="1600" u="none" strike="noStrike" kern="1200">
                          <a:solidFill>
                            <a:srgbClr val="727272"/>
                          </a:solidFill>
                          <a:effectLst/>
                        </a:rPr>
                        <a:t>Include all industries (IT, energy, healthcare, construction, automotive…)</a:t>
                      </a:r>
                      <a:endParaRPr lang="en-GB" sz="1600" u="none" strike="noStrike">
                        <a:effectLst/>
                      </a:endParaRPr>
                    </a:p>
                  </a:txBody>
                  <a:tcPr>
                    <a:solidFill>
                      <a:schemeClr val="accent1">
                        <a:lumMod val="20000"/>
                        <a:lumOff val="80000"/>
                      </a:schemeClr>
                    </a:solidFill>
                  </a:tcPr>
                </a:tc>
                <a:tc>
                  <a:txBody>
                    <a:bodyPr/>
                    <a:lstStyle/>
                    <a:p>
                      <a:pPr marL="173355" indent="-173355" algn="l" rtl="0" eaLnBrk="1" fontAlgn="t" latinLnBrk="0" hangingPunct="1">
                        <a:spcBef>
                          <a:spcPts val="0"/>
                        </a:spcBef>
                        <a:spcAft>
                          <a:spcPts val="0"/>
                        </a:spcAft>
                        <a:buFont typeface="Arial"/>
                        <a:buChar char="•"/>
                      </a:pPr>
                      <a:r>
                        <a:rPr lang="fr-FR" sz="1600" u="none" strike="noStrike" kern="1200">
                          <a:solidFill>
                            <a:srgbClr val="727272"/>
                          </a:solidFill>
                          <a:effectLst/>
                        </a:rPr>
                        <a:t>Identify trends in labour markets (e.g. emerging occupations)</a:t>
                      </a:r>
                      <a:endParaRPr lang="fr-FR" sz="1600" u="none" strike="noStrike">
                        <a:effectLst/>
                      </a:endParaRPr>
                    </a:p>
                  </a:txBody>
                  <a:tcPr>
                    <a:solidFill>
                      <a:schemeClr val="accent1">
                        <a:lumMod val="20000"/>
                        <a:lumOff val="80000"/>
                      </a:schemeClr>
                    </a:solidFill>
                  </a:tcPr>
                </a:tc>
                <a:extLst>
                  <a:ext uri="{0D108BD9-81ED-4DB2-BD59-A6C34878D82A}">
                    <a16:rowId xmlns:a16="http://schemas.microsoft.com/office/drawing/2014/main" val="2859693224"/>
                  </a:ext>
                </a:extLst>
              </a:tr>
            </a:tbl>
          </a:graphicData>
        </a:graphic>
      </p:graphicFrame>
      <p:graphicFrame>
        <p:nvGraphicFramePr>
          <p:cNvPr id="19" name="Table 18">
            <a:extLst>
              <a:ext uri="{FF2B5EF4-FFF2-40B4-BE49-F238E27FC236}">
                <a16:creationId xmlns:a16="http://schemas.microsoft.com/office/drawing/2014/main" id="{C655260D-6AB8-A352-EC57-2EDABF0D85AD}"/>
              </a:ext>
            </a:extLst>
          </p:cNvPr>
          <p:cNvGraphicFramePr>
            <a:graphicFrameLocks noGrp="1"/>
          </p:cNvGraphicFramePr>
          <p:nvPr/>
        </p:nvGraphicFramePr>
        <p:xfrm>
          <a:off x="263407" y="2325895"/>
          <a:ext cx="11703770" cy="1432560"/>
        </p:xfrm>
        <a:graphic>
          <a:graphicData uri="http://schemas.openxmlformats.org/drawingml/2006/table">
            <a:tbl>
              <a:tblPr firstRow="1" bandRow="1">
                <a:tableStyleId>{5C22544A-7EE6-4342-B048-85BDC9FD1C3A}</a:tableStyleId>
              </a:tblPr>
              <a:tblGrid>
                <a:gridCol w="3891924">
                  <a:extLst>
                    <a:ext uri="{9D8B030D-6E8A-4147-A177-3AD203B41FA5}">
                      <a16:colId xmlns:a16="http://schemas.microsoft.com/office/drawing/2014/main" val="3985123697"/>
                    </a:ext>
                  </a:extLst>
                </a:gridCol>
                <a:gridCol w="3905923">
                  <a:extLst>
                    <a:ext uri="{9D8B030D-6E8A-4147-A177-3AD203B41FA5}">
                      <a16:colId xmlns:a16="http://schemas.microsoft.com/office/drawing/2014/main" val="4098933472"/>
                    </a:ext>
                  </a:extLst>
                </a:gridCol>
                <a:gridCol w="3905923">
                  <a:extLst>
                    <a:ext uri="{9D8B030D-6E8A-4147-A177-3AD203B41FA5}">
                      <a16:colId xmlns:a16="http://schemas.microsoft.com/office/drawing/2014/main" val="3606389209"/>
                    </a:ext>
                  </a:extLst>
                </a:gridCol>
              </a:tblGrid>
              <a:tr h="273046">
                <a:tc>
                  <a:txBody>
                    <a:bodyPr/>
                    <a:lstStyle/>
                    <a:p>
                      <a:pPr marL="0" algn="l" rtl="0" eaLnBrk="1" fontAlgn="t" latinLnBrk="0" hangingPunct="1">
                        <a:spcBef>
                          <a:spcPts val="0"/>
                        </a:spcBef>
                        <a:spcAft>
                          <a:spcPts val="0"/>
                        </a:spcAft>
                      </a:pPr>
                      <a:r>
                        <a:rPr lang="fr-FR" sz="1800" u="none" strike="noStrike" kern="1200">
                          <a:solidFill>
                            <a:srgbClr val="FFFFFF"/>
                          </a:solidFill>
                          <a:effectLst/>
                        </a:rPr>
                        <a:t>Data source</a:t>
                      </a:r>
                      <a:endParaRPr lang="fr-FR" sz="1800" u="none" strike="noStrike">
                        <a:effectLst/>
                      </a:endParaRPr>
                    </a:p>
                  </a:txBody>
                  <a:tcPr/>
                </a:tc>
                <a:tc>
                  <a:txBody>
                    <a:bodyPr/>
                    <a:lstStyle/>
                    <a:p>
                      <a:pPr marL="0" algn="l" rtl="0" eaLnBrk="1" fontAlgn="t" latinLnBrk="0" hangingPunct="1">
                        <a:spcBef>
                          <a:spcPts val="0"/>
                        </a:spcBef>
                        <a:spcAft>
                          <a:spcPts val="0"/>
                        </a:spcAft>
                      </a:pPr>
                      <a:r>
                        <a:rPr lang="fr-FR" sz="1800" u="none" strike="noStrike" kern="1200">
                          <a:solidFill>
                            <a:srgbClr val="FFFFFF"/>
                          </a:solidFill>
                          <a:effectLst/>
                        </a:rPr>
                        <a:t>Details</a:t>
                      </a:r>
                      <a:endParaRPr lang="fr-FR" sz="1800" u="none" strike="noStrike">
                        <a:effectLst/>
                      </a:endParaRPr>
                    </a:p>
                  </a:txBody>
                  <a:tcPr/>
                </a:tc>
                <a:tc>
                  <a:txBody>
                    <a:bodyPr/>
                    <a:lstStyle/>
                    <a:p>
                      <a:pPr marL="0" algn="l" rtl="0" eaLnBrk="1" fontAlgn="t" latinLnBrk="0" hangingPunct="1">
                        <a:spcBef>
                          <a:spcPts val="0"/>
                        </a:spcBef>
                        <a:spcAft>
                          <a:spcPts val="0"/>
                        </a:spcAft>
                      </a:pPr>
                      <a:r>
                        <a:rPr lang="fr-FR" sz="1800" u="none" strike="noStrike" kern="1200">
                          <a:solidFill>
                            <a:srgbClr val="FFFFFF"/>
                          </a:solidFill>
                          <a:effectLst/>
                        </a:rPr>
                        <a:t>Analysis</a:t>
                      </a:r>
                      <a:endParaRPr lang="fr-FR" sz="1800" u="none" strike="noStrike">
                        <a:effectLst/>
                      </a:endParaRPr>
                    </a:p>
                  </a:txBody>
                  <a:tcPr/>
                </a:tc>
                <a:extLst>
                  <a:ext uri="{0D108BD9-81ED-4DB2-BD59-A6C34878D82A}">
                    <a16:rowId xmlns:a16="http://schemas.microsoft.com/office/drawing/2014/main" val="1708949746"/>
                  </a:ext>
                </a:extLst>
              </a:tr>
              <a:tr h="830059">
                <a:tc>
                  <a:txBody>
                    <a:bodyPr/>
                    <a:lstStyle/>
                    <a:p>
                      <a:pPr marL="285750" indent="-285750" algn="l" rtl="0" eaLnBrk="1" fontAlgn="t" latinLnBrk="0" hangingPunct="1">
                        <a:spcBef>
                          <a:spcPts val="0"/>
                        </a:spcBef>
                        <a:spcAft>
                          <a:spcPts val="0"/>
                        </a:spcAft>
                        <a:buClrTx/>
                        <a:buSzPts val="1400"/>
                        <a:buFont typeface="Arial"/>
                        <a:buChar char="•"/>
                      </a:pPr>
                      <a:r>
                        <a:rPr lang="en-GB" sz="1600" u="none" strike="noStrike" kern="1200">
                          <a:solidFill>
                            <a:srgbClr val="727272"/>
                          </a:solidFill>
                          <a:effectLst/>
                        </a:rPr>
                        <a:t>Lightcast</a:t>
                      </a:r>
                      <a:endParaRPr lang="en-GB" sz="1600" u="none" strike="noStrike">
                        <a:effectLst/>
                      </a:endParaRPr>
                    </a:p>
                  </a:txBody>
                  <a:tcPr/>
                </a:tc>
                <a:tc>
                  <a:txBody>
                    <a:bodyPr/>
                    <a:lstStyle/>
                    <a:p>
                      <a:pPr marL="171450" marR="0" lvl="0" indent="-171450" algn="l">
                        <a:spcBef>
                          <a:spcPts val="0"/>
                        </a:spcBef>
                        <a:spcAft>
                          <a:spcPts val="0"/>
                        </a:spcAft>
                        <a:buClrTx/>
                        <a:buSzPts val="1100"/>
                        <a:buFont typeface="Arial"/>
                        <a:buChar char="•"/>
                      </a:pPr>
                      <a:r>
                        <a:rPr lang="en-GB" sz="1600" u="none" strike="noStrike" kern="1200">
                          <a:solidFill>
                            <a:srgbClr val="727272"/>
                          </a:solidFill>
                          <a:effectLst/>
                        </a:rPr>
                        <a:t>Data extracted from job ads (LinkedIn, indeed, etc.)</a:t>
                      </a:r>
                    </a:p>
                    <a:p>
                      <a:pPr marL="171450" marR="0" lvl="0" indent="-171450" algn="l">
                        <a:spcBef>
                          <a:spcPts val="0"/>
                        </a:spcBef>
                        <a:spcAft>
                          <a:spcPts val="0"/>
                        </a:spcAft>
                        <a:buClrTx/>
                        <a:buSzPts val="1100"/>
                        <a:buFont typeface="Arial"/>
                        <a:buChar char="•"/>
                      </a:pPr>
                      <a:r>
                        <a:rPr lang="en-GB" sz="1600" u="none" strike="noStrike" kern="1200">
                          <a:solidFill>
                            <a:srgbClr val="727272"/>
                          </a:solidFill>
                          <a:effectLst/>
                        </a:rPr>
                        <a:t>Skills/levels of education required, salaries offered </a:t>
                      </a:r>
                    </a:p>
                  </a:txBody>
                  <a:tcPr/>
                </a:tc>
                <a:tc>
                  <a:txBody>
                    <a:bodyPr/>
                    <a:lstStyle/>
                    <a:p>
                      <a:pPr marL="173355" lvl="0" indent="-173355" algn="l">
                        <a:spcBef>
                          <a:spcPts val="0"/>
                        </a:spcBef>
                        <a:spcAft>
                          <a:spcPts val="0"/>
                        </a:spcAft>
                        <a:buClrTx/>
                        <a:buSzPts val="1100"/>
                        <a:buFont typeface="Arial" panose="020B0604020202020204" pitchFamily="34" charset="0"/>
                        <a:buChar char="•"/>
                      </a:pPr>
                      <a:r>
                        <a:rPr lang="fr-FR" sz="1600" u="none" strike="noStrike" kern="1200">
                          <a:solidFill>
                            <a:srgbClr val="727272"/>
                          </a:solidFill>
                          <a:effectLst/>
                        </a:rPr>
                        <a:t>Identify skill requirements in demand in the African market</a:t>
                      </a:r>
                    </a:p>
                    <a:p>
                      <a:pPr marL="173355" lvl="0" indent="-173355" algn="l">
                        <a:spcBef>
                          <a:spcPts val="0"/>
                        </a:spcBef>
                        <a:spcAft>
                          <a:spcPts val="0"/>
                        </a:spcAft>
                        <a:buClrTx/>
                        <a:buSzPts val="1100"/>
                        <a:buFont typeface="Arial" panose="020B0604020202020204" pitchFamily="34" charset="0"/>
                        <a:buChar char="•"/>
                      </a:pPr>
                      <a:r>
                        <a:rPr lang="fr-FR" sz="1600" u="none" strike="noStrike" kern="1200">
                          <a:solidFill>
                            <a:srgbClr val="727272"/>
                          </a:solidFill>
                          <a:effectLst/>
                        </a:rPr>
                        <a:t>Salary information allows to construct demand data</a:t>
                      </a:r>
                    </a:p>
                  </a:txBody>
                  <a:tcPr/>
                </a:tc>
                <a:extLst>
                  <a:ext uri="{0D108BD9-81ED-4DB2-BD59-A6C34878D82A}">
                    <a16:rowId xmlns:a16="http://schemas.microsoft.com/office/drawing/2014/main" val="1229010015"/>
                  </a:ext>
                </a:extLst>
              </a:tr>
            </a:tbl>
          </a:graphicData>
        </a:graphic>
      </p:graphicFrame>
      <p:sp>
        <p:nvSpPr>
          <p:cNvPr id="21" name="Content Placeholder 20">
            <a:extLst>
              <a:ext uri="{FF2B5EF4-FFF2-40B4-BE49-F238E27FC236}">
                <a16:creationId xmlns:a16="http://schemas.microsoft.com/office/drawing/2014/main" id="{D9E63F16-91B7-1136-488A-48D41AE0F0BD}"/>
              </a:ext>
            </a:extLst>
          </p:cNvPr>
          <p:cNvSpPr>
            <a:spLocks noGrp="1"/>
          </p:cNvSpPr>
          <p:nvPr>
            <p:ph idx="1"/>
          </p:nvPr>
        </p:nvSpPr>
        <p:spPr>
          <a:xfrm>
            <a:off x="12420888" y="4866369"/>
            <a:ext cx="1927289" cy="508237"/>
          </a:xfrm>
        </p:spPr>
        <p:txBody>
          <a:bodyPr vert="horz" lIns="91440" tIns="45720" rIns="91440" bIns="45720" anchor="t">
            <a:normAutofit fontScale="92500" lnSpcReduction="10000"/>
          </a:bodyPr>
          <a:lstStyle/>
          <a:p>
            <a:pPr marL="0" indent="0">
              <a:buNone/>
            </a:pPr>
            <a:endParaRPr lang="en-GB"/>
          </a:p>
          <a:p>
            <a:pPr marL="0" indent="0">
              <a:buNone/>
            </a:pPr>
            <a:endParaRPr lang="en-GB"/>
          </a:p>
        </p:txBody>
      </p:sp>
      <p:sp>
        <p:nvSpPr>
          <p:cNvPr id="2" name="TextBox 1">
            <a:extLst>
              <a:ext uri="{FF2B5EF4-FFF2-40B4-BE49-F238E27FC236}">
                <a16:creationId xmlns:a16="http://schemas.microsoft.com/office/drawing/2014/main" id="{FDE53EEA-0010-0A3D-7C4A-7959394D9DBE}"/>
              </a:ext>
            </a:extLst>
          </p:cNvPr>
          <p:cNvSpPr txBox="1"/>
          <p:nvPr/>
        </p:nvSpPr>
        <p:spPr>
          <a:xfrm>
            <a:off x="263407" y="1495426"/>
            <a:ext cx="11489043" cy="646331"/>
          </a:xfrm>
          <a:prstGeom prst="rect">
            <a:avLst/>
          </a:prstGeom>
          <a:noFill/>
        </p:spPr>
        <p:txBody>
          <a:bodyPr wrap="none" lIns="91440" tIns="45720" rIns="91440" bIns="45720" rtlCol="0" anchor="t">
            <a:spAutoFit/>
          </a:bodyPr>
          <a:lstStyle/>
          <a:p>
            <a:pPr marL="285750" indent="-285750">
              <a:buFontTx/>
              <a:buChar char="-"/>
            </a:pPr>
            <a:r>
              <a:rPr lang="de-DE" b="1"/>
              <a:t>Sampling online job vacancies</a:t>
            </a:r>
            <a:r>
              <a:rPr lang="de-DE"/>
              <a:t>: gathering data samples from online job postings from African job boards</a:t>
            </a:r>
          </a:p>
          <a:p>
            <a:pPr marL="285750" indent="-285750">
              <a:buFontTx/>
              <a:buChar char="-"/>
            </a:pPr>
            <a:r>
              <a:rPr lang="de-DE" b="1"/>
              <a:t>Analysing skill demand</a:t>
            </a:r>
            <a:r>
              <a:rPr lang="de-DE"/>
              <a:t>: conducting a dynamic analysis to assess skills sought by employers</a:t>
            </a:r>
          </a:p>
        </p:txBody>
      </p:sp>
    </p:spTree>
    <p:extLst>
      <p:ext uri="{BB962C8B-B14F-4D97-AF65-F5344CB8AC3E}">
        <p14:creationId xmlns:p14="http://schemas.microsoft.com/office/powerpoint/2010/main" val="71933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801" y="1260128"/>
            <a:ext cx="1608400" cy="214295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3" name="Picture 2" descr="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094" y="1805332"/>
            <a:ext cx="1607682" cy="21420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GB" sz="2800" b="1"/>
              <a:t>The AfDD2024 is part of an </a:t>
            </a:r>
            <a:r>
              <a:rPr lang="en-GB" sz="2800" b="1">
                <a:solidFill>
                  <a:schemeClr val="accent6">
                    <a:lumMod val="75000"/>
                  </a:schemeClr>
                </a:solidFill>
              </a:rPr>
              <a:t>ongoing series on policies </a:t>
            </a:r>
            <a:r>
              <a:rPr lang="en-GB" sz="2800" b="1"/>
              <a:t>for generating </a:t>
            </a:r>
            <a:r>
              <a:rPr lang="en-GB" sz="2800" b="1">
                <a:solidFill>
                  <a:schemeClr val="accent3">
                    <a:lumMod val="75000"/>
                  </a:schemeClr>
                </a:solidFill>
              </a:rPr>
              <a:t>sustainable growth in Africa</a:t>
            </a:r>
          </a:p>
        </p:txBody>
      </p:sp>
      <p:sp>
        <p:nvSpPr>
          <p:cNvPr id="5" name="AutoShape 8" descr="Image result for Camoes Instituto da cooperacao e da lingua Portugal"/>
          <p:cNvSpPr>
            <a:spLocks noChangeAspect="1" noChangeArrowheads="1"/>
          </p:cNvSpPr>
          <p:nvPr/>
        </p:nvSpPr>
        <p:spPr bwMode="auto">
          <a:xfrm>
            <a:off x="2897981" y="8632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727272"/>
              </a:solidFill>
              <a:effectLst/>
              <a:uLnTx/>
              <a:uFillTx/>
              <a:latin typeface="Georgia"/>
              <a:ea typeface="+mn-ea"/>
              <a:cs typeface="+mn-cs"/>
            </a:endParaRPr>
          </a:p>
        </p:txBody>
      </p:sp>
      <p:pic>
        <p:nvPicPr>
          <p:cNvPr id="34" name="Picture 2" descr="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567" y="2394699"/>
            <a:ext cx="1607680" cy="21420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idx="1"/>
          </p:nvPr>
        </p:nvSpPr>
        <p:spPr>
          <a:xfrm>
            <a:off x="624000" y="1602000"/>
            <a:ext cx="6889983" cy="4858435"/>
          </a:xfrm>
        </p:spPr>
        <p:txBody>
          <a:bodyPr>
            <a:normAutofit fontScale="77500" lnSpcReduction="20000"/>
          </a:bodyPr>
          <a:lstStyle/>
          <a:p>
            <a:pPr marL="1438275" indent="-1438275">
              <a:spcAft>
                <a:spcPts val="3000"/>
              </a:spcAft>
              <a:buNone/>
            </a:pPr>
            <a:r>
              <a:rPr lang="fr-FR" b="1">
                <a:solidFill>
                  <a:schemeClr val="accent6">
                    <a:lumMod val="50000"/>
                  </a:schemeClr>
                </a:solidFill>
                <a:latin typeface="+mj-lt"/>
              </a:rPr>
              <a:t>2018: </a:t>
            </a:r>
            <a:r>
              <a:rPr lang="fr-FR" err="1">
                <a:solidFill>
                  <a:schemeClr val="accent6">
                    <a:lumMod val="50000"/>
                  </a:schemeClr>
                </a:solidFill>
                <a:latin typeface="+mj-lt"/>
              </a:rPr>
              <a:t>Growth</a:t>
            </a:r>
            <a:r>
              <a:rPr lang="fr-FR">
                <a:solidFill>
                  <a:schemeClr val="accent6">
                    <a:lumMod val="50000"/>
                  </a:schemeClr>
                </a:solidFill>
                <a:latin typeface="+mj-lt"/>
              </a:rPr>
              <a:t>, Jobs and </a:t>
            </a:r>
            <a:r>
              <a:rPr lang="fr-FR" err="1">
                <a:solidFill>
                  <a:schemeClr val="accent6">
                    <a:lumMod val="50000"/>
                  </a:schemeClr>
                </a:solidFill>
                <a:latin typeface="+mj-lt"/>
              </a:rPr>
              <a:t>Inequality</a:t>
            </a:r>
            <a:endParaRPr lang="fr-FR">
              <a:solidFill>
                <a:schemeClr val="accent6">
                  <a:lumMod val="50000"/>
                </a:schemeClr>
              </a:solidFill>
              <a:latin typeface="+mj-lt"/>
            </a:endParaRPr>
          </a:p>
          <a:p>
            <a:pPr marL="1258888" indent="-1258888">
              <a:spcAft>
                <a:spcPts val="3000"/>
              </a:spcAft>
              <a:buNone/>
            </a:pPr>
            <a:r>
              <a:rPr lang="fr-FR" b="1">
                <a:solidFill>
                  <a:schemeClr val="accent5">
                    <a:lumMod val="50000"/>
                  </a:schemeClr>
                </a:solidFill>
                <a:latin typeface="+mj-lt"/>
              </a:rPr>
              <a:t>2019: </a:t>
            </a:r>
            <a:r>
              <a:rPr lang="fr-FR" err="1">
                <a:solidFill>
                  <a:schemeClr val="accent5">
                    <a:lumMod val="50000"/>
                  </a:schemeClr>
                </a:solidFill>
                <a:latin typeface="+mj-lt"/>
              </a:rPr>
              <a:t>Achieving</a:t>
            </a:r>
            <a:r>
              <a:rPr lang="fr-FR">
                <a:solidFill>
                  <a:schemeClr val="accent5">
                    <a:lumMod val="50000"/>
                  </a:schemeClr>
                </a:solidFill>
                <a:latin typeface="+mj-lt"/>
              </a:rPr>
              <a:t> Productive Transformation</a:t>
            </a:r>
          </a:p>
          <a:p>
            <a:pPr marL="1258888" indent="-1258888">
              <a:spcAft>
                <a:spcPts val="3000"/>
              </a:spcAft>
              <a:buNone/>
            </a:pPr>
            <a:r>
              <a:rPr lang="fr-FR" b="1">
                <a:solidFill>
                  <a:schemeClr val="accent2">
                    <a:lumMod val="50000"/>
                  </a:schemeClr>
                </a:solidFill>
                <a:latin typeface="+mj-lt"/>
              </a:rPr>
              <a:t>2021: </a:t>
            </a:r>
            <a:r>
              <a:rPr lang="fr-FR">
                <a:solidFill>
                  <a:schemeClr val="accent2">
                    <a:lumMod val="50000"/>
                  </a:schemeClr>
                </a:solidFill>
                <a:latin typeface="+mj-lt"/>
              </a:rPr>
              <a:t>Digital Transformation for </a:t>
            </a:r>
            <a:r>
              <a:rPr lang="fr-FR" err="1">
                <a:solidFill>
                  <a:schemeClr val="accent2">
                    <a:lumMod val="50000"/>
                  </a:schemeClr>
                </a:solidFill>
                <a:latin typeface="+mj-lt"/>
              </a:rPr>
              <a:t>Quality</a:t>
            </a:r>
            <a:r>
              <a:rPr lang="fr-FR">
                <a:solidFill>
                  <a:schemeClr val="accent2">
                    <a:lumMod val="50000"/>
                  </a:schemeClr>
                </a:solidFill>
                <a:latin typeface="+mj-lt"/>
              </a:rPr>
              <a:t> Jobs</a:t>
            </a:r>
          </a:p>
          <a:p>
            <a:pPr marL="1258888" indent="-1258888">
              <a:spcAft>
                <a:spcPts val="3000"/>
              </a:spcAft>
              <a:buNone/>
            </a:pPr>
            <a:r>
              <a:rPr lang="fr-FR" b="1">
                <a:solidFill>
                  <a:schemeClr val="accent3">
                    <a:lumMod val="50000"/>
                  </a:schemeClr>
                </a:solidFill>
                <a:latin typeface="+mj-lt"/>
              </a:rPr>
              <a:t>2022</a:t>
            </a:r>
            <a:r>
              <a:rPr lang="fr-FR">
                <a:solidFill>
                  <a:schemeClr val="accent3">
                    <a:lumMod val="50000"/>
                  </a:schemeClr>
                </a:solidFill>
                <a:latin typeface="+mj-lt"/>
              </a:rPr>
              <a:t>: </a:t>
            </a:r>
            <a:r>
              <a:rPr lang="fr-FR" err="1">
                <a:solidFill>
                  <a:schemeClr val="accent3">
                    <a:lumMod val="50000"/>
                  </a:schemeClr>
                </a:solidFill>
                <a:latin typeface="+mj-lt"/>
              </a:rPr>
              <a:t>Regional</a:t>
            </a:r>
            <a:r>
              <a:rPr lang="fr-FR">
                <a:solidFill>
                  <a:schemeClr val="accent3">
                    <a:lumMod val="50000"/>
                  </a:schemeClr>
                </a:solidFill>
                <a:latin typeface="+mj-lt"/>
              </a:rPr>
              <a:t> Value </a:t>
            </a:r>
            <a:r>
              <a:rPr lang="fr-FR" err="1">
                <a:solidFill>
                  <a:schemeClr val="accent3">
                    <a:lumMod val="50000"/>
                  </a:schemeClr>
                </a:solidFill>
                <a:latin typeface="+mj-lt"/>
              </a:rPr>
              <a:t>Chains</a:t>
            </a:r>
            <a:r>
              <a:rPr lang="fr-FR">
                <a:solidFill>
                  <a:schemeClr val="accent3">
                    <a:lumMod val="50000"/>
                  </a:schemeClr>
                </a:solidFill>
                <a:latin typeface="+mj-lt"/>
              </a:rPr>
              <a:t> for a </a:t>
            </a:r>
            <a:r>
              <a:rPr lang="fr-FR" err="1">
                <a:solidFill>
                  <a:schemeClr val="accent3">
                    <a:lumMod val="50000"/>
                  </a:schemeClr>
                </a:solidFill>
                <a:latin typeface="+mj-lt"/>
              </a:rPr>
              <a:t>Sustainable</a:t>
            </a:r>
            <a:r>
              <a:rPr lang="fr-FR">
                <a:solidFill>
                  <a:schemeClr val="accent3">
                    <a:lumMod val="50000"/>
                  </a:schemeClr>
                </a:solidFill>
                <a:latin typeface="+mj-lt"/>
              </a:rPr>
              <a:t> </a:t>
            </a:r>
            <a:r>
              <a:rPr lang="fr-FR" err="1">
                <a:solidFill>
                  <a:schemeClr val="accent3">
                    <a:lumMod val="50000"/>
                  </a:schemeClr>
                </a:solidFill>
                <a:latin typeface="+mj-lt"/>
              </a:rPr>
              <a:t>Recovery</a:t>
            </a:r>
            <a:r>
              <a:rPr lang="fr-FR">
                <a:solidFill>
                  <a:schemeClr val="accent3">
                    <a:lumMod val="50000"/>
                  </a:schemeClr>
                </a:solidFill>
                <a:latin typeface="+mj-lt"/>
              </a:rPr>
              <a:t> </a:t>
            </a:r>
          </a:p>
          <a:p>
            <a:pPr marL="1258888" indent="-1258888">
              <a:spcAft>
                <a:spcPts val="3000"/>
              </a:spcAft>
              <a:buNone/>
            </a:pPr>
            <a:r>
              <a:rPr lang="en-GB" b="1">
                <a:solidFill>
                  <a:schemeClr val="tx2"/>
                </a:solidFill>
                <a:latin typeface="+mj-lt"/>
              </a:rPr>
              <a:t>2023</a:t>
            </a:r>
            <a:r>
              <a:rPr lang="en-GB">
                <a:solidFill>
                  <a:schemeClr val="tx2"/>
                </a:solidFill>
                <a:latin typeface="+mj-lt"/>
              </a:rPr>
              <a:t>: Investing in Sustainable Development</a:t>
            </a:r>
          </a:p>
          <a:p>
            <a:pPr marL="1258888" indent="-1258888">
              <a:spcAft>
                <a:spcPts val="3000"/>
              </a:spcAft>
              <a:buNone/>
            </a:pPr>
            <a:r>
              <a:rPr lang="en-GB" b="1" i="1">
                <a:solidFill>
                  <a:schemeClr val="accent6">
                    <a:lumMod val="50000"/>
                  </a:schemeClr>
                </a:solidFill>
                <a:latin typeface="+mj-lt"/>
              </a:rPr>
              <a:t>2024</a:t>
            </a:r>
            <a:r>
              <a:rPr lang="en-GB" i="1">
                <a:solidFill>
                  <a:schemeClr val="accent6">
                    <a:lumMod val="50000"/>
                  </a:schemeClr>
                </a:solidFill>
                <a:latin typeface="+mj-lt"/>
              </a:rPr>
              <a:t>: Skills, Jobs and Productivity</a:t>
            </a:r>
          </a:p>
        </p:txBody>
      </p:sp>
      <p:pic>
        <p:nvPicPr>
          <p:cNvPr id="1026" name="Picture 2" descr="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7219" y="2984066"/>
            <a:ext cx="1607681" cy="214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7EDA053-21FA-44F2-13D3-1AFCF10FCA1C}"/>
              </a:ext>
            </a:extLst>
          </p:cNvPr>
          <p:cNvPicPr>
            <a:picLocks noChangeAspect="1"/>
          </p:cNvPicPr>
          <p:nvPr/>
        </p:nvPicPr>
        <p:blipFill>
          <a:blip r:embed="rId7"/>
          <a:stretch>
            <a:fillRect/>
          </a:stretch>
        </p:blipFill>
        <p:spPr>
          <a:xfrm>
            <a:off x="9583642" y="3573433"/>
            <a:ext cx="1611910" cy="2142000"/>
          </a:xfrm>
          <a:prstGeom prst="rect">
            <a:avLst/>
          </a:prstGeom>
        </p:spPr>
      </p:pic>
      <p:pic>
        <p:nvPicPr>
          <p:cNvPr id="4" name="Picture 3">
            <a:extLst>
              <a:ext uri="{FF2B5EF4-FFF2-40B4-BE49-F238E27FC236}">
                <a16:creationId xmlns:a16="http://schemas.microsoft.com/office/drawing/2014/main" id="{E9E92F37-53B4-C09F-A03B-ED59D4C7B5D0}"/>
              </a:ext>
            </a:extLst>
          </p:cNvPr>
          <p:cNvPicPr>
            <a:picLocks noChangeAspect="1"/>
          </p:cNvPicPr>
          <p:nvPr/>
        </p:nvPicPr>
        <p:blipFill rotWithShape="1">
          <a:blip r:embed="rId8"/>
          <a:srcRect t="868"/>
          <a:stretch/>
        </p:blipFill>
        <p:spPr>
          <a:xfrm>
            <a:off x="10161388" y="4143088"/>
            <a:ext cx="1623031" cy="2142000"/>
          </a:xfrm>
          <a:prstGeom prst="rect">
            <a:avLst/>
          </a:prstGeom>
        </p:spPr>
      </p:pic>
    </p:spTree>
    <p:extLst>
      <p:ext uri="{BB962C8B-B14F-4D97-AF65-F5344CB8AC3E}">
        <p14:creationId xmlns:p14="http://schemas.microsoft.com/office/powerpoint/2010/main" val="396842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82056-AB8C-43E9-8756-FD72EE8D7173}"/>
              </a:ext>
            </a:extLst>
          </p:cNvPr>
          <p:cNvSpPr>
            <a:spLocks noGrp="1"/>
          </p:cNvSpPr>
          <p:nvPr>
            <p:ph idx="1"/>
          </p:nvPr>
        </p:nvSpPr>
        <p:spPr>
          <a:xfrm>
            <a:off x="586868" y="1898402"/>
            <a:ext cx="10220831" cy="5107005"/>
          </a:xfrm>
        </p:spPr>
        <p:txBody>
          <a:bodyPr vert="horz" lIns="91440" tIns="45720" rIns="91440" bIns="45720" anchor="t">
            <a:noAutofit/>
          </a:bodyPr>
          <a:lstStyle/>
          <a:p>
            <a:pPr marL="342900" indent="-342900">
              <a:lnSpc>
                <a:spcPct val="107000"/>
              </a:lnSpc>
              <a:spcBef>
                <a:spcPts val="700"/>
              </a:spcBef>
              <a:buFont typeface="+mj-lt"/>
              <a:buAutoNum type="arabicPeriod"/>
            </a:pPr>
            <a:r>
              <a:rPr lang="en-US" sz="2800" b="1" dirty="0">
                <a:solidFill>
                  <a:srgbClr val="578F83"/>
                </a:solidFill>
                <a:latin typeface="+mj-lt"/>
                <a:ea typeface="Calibri" panose="020F0502020204030204" pitchFamily="34" charset="0"/>
                <a:cs typeface="Times New Roman"/>
              </a:rPr>
              <a:t>Skills development can increase the </a:t>
            </a:r>
            <a:r>
              <a:rPr lang="en-US" sz="2800" b="1" dirty="0">
                <a:solidFill>
                  <a:schemeClr val="accent6">
                    <a:lumMod val="75000"/>
                  </a:schemeClr>
                </a:solidFill>
                <a:latin typeface="+mj-lt"/>
                <a:ea typeface="Calibri" panose="020F0502020204030204" pitchFamily="34" charset="0"/>
                <a:cs typeface="Times New Roman"/>
              </a:rPr>
              <a:t>productivity of Africa’s vast talent pool and help address the imperative of economic transformation </a:t>
            </a:r>
          </a:p>
          <a:p>
            <a:pPr marL="342900" indent="-342900">
              <a:lnSpc>
                <a:spcPct val="107000"/>
              </a:lnSpc>
              <a:spcBef>
                <a:spcPts val="700"/>
              </a:spcBef>
              <a:buFont typeface="+mj-lt"/>
              <a:buAutoNum type="arabicPeriod"/>
            </a:pPr>
            <a:endParaRPr lang="en-US" sz="2800" b="1" dirty="0">
              <a:solidFill>
                <a:schemeClr val="accent6">
                  <a:lumMod val="75000"/>
                </a:schemeClr>
              </a:solidFill>
              <a:latin typeface="+mj-lt"/>
              <a:ea typeface="Calibri" panose="020F0502020204030204" pitchFamily="34" charset="0"/>
              <a:cs typeface="Times New Roman"/>
            </a:endParaRPr>
          </a:p>
          <a:p>
            <a:pPr marL="342900" indent="-342900">
              <a:lnSpc>
                <a:spcPct val="107000"/>
              </a:lnSpc>
              <a:spcBef>
                <a:spcPts val="700"/>
              </a:spcBef>
              <a:buFont typeface="+mj-lt"/>
              <a:buAutoNum type="arabicPeriod"/>
            </a:pPr>
            <a:r>
              <a:rPr lang="en-GB" sz="2800" b="1" dirty="0">
                <a:solidFill>
                  <a:srgbClr val="578F83"/>
                </a:solidFill>
                <a:latin typeface="+mj-lt"/>
                <a:ea typeface="Calibri" panose="020F0502020204030204" pitchFamily="34" charset="0"/>
                <a:cs typeface="Times New Roman"/>
              </a:rPr>
              <a:t>African nations can devise country-specific strategies to invest in a </a:t>
            </a:r>
            <a:r>
              <a:rPr lang="en-GB" sz="2800" b="1" dirty="0">
                <a:solidFill>
                  <a:schemeClr val="accent6">
                    <a:lumMod val="75000"/>
                  </a:schemeClr>
                </a:solidFill>
                <a:latin typeface="+mj-lt"/>
                <a:ea typeface="Calibri" panose="020F0502020204030204" pitchFamily="34" charset="0"/>
                <a:cs typeface="Times New Roman"/>
              </a:rPr>
              <a:t>virtuous cycle of better skills for better jobs </a:t>
            </a:r>
          </a:p>
          <a:p>
            <a:pPr marL="342900" indent="-342900">
              <a:lnSpc>
                <a:spcPct val="107000"/>
              </a:lnSpc>
              <a:spcBef>
                <a:spcPts val="700"/>
              </a:spcBef>
              <a:buFont typeface="+mj-lt"/>
              <a:buAutoNum type="arabicPeriod"/>
            </a:pPr>
            <a:endParaRPr lang="en-GB" sz="2800" b="1" dirty="0">
              <a:solidFill>
                <a:schemeClr val="accent6">
                  <a:lumMod val="75000"/>
                </a:schemeClr>
              </a:solidFill>
              <a:latin typeface="+mj-lt"/>
              <a:ea typeface="Calibri" panose="020F0502020204030204" pitchFamily="34" charset="0"/>
              <a:cs typeface="Times New Roman"/>
            </a:endParaRPr>
          </a:p>
          <a:p>
            <a:pPr marL="342900" indent="-342900">
              <a:lnSpc>
                <a:spcPct val="107000"/>
              </a:lnSpc>
              <a:spcBef>
                <a:spcPts val="700"/>
              </a:spcBef>
              <a:buFont typeface="+mj-lt"/>
              <a:buAutoNum type="arabicPeriod"/>
            </a:pPr>
            <a:r>
              <a:rPr lang="en-US" sz="2800" b="1" dirty="0">
                <a:solidFill>
                  <a:srgbClr val="578F83"/>
                </a:solidFill>
                <a:latin typeface="+mj-lt"/>
                <a:ea typeface="Calibri" panose="020F0502020204030204" pitchFamily="34" charset="0"/>
                <a:cs typeface="Times New Roman"/>
              </a:rPr>
              <a:t>Effective skills development policies balance </a:t>
            </a:r>
            <a:r>
              <a:rPr lang="en-US" sz="2800" b="1" dirty="0">
                <a:solidFill>
                  <a:schemeClr val="accent6">
                    <a:lumMod val="75000"/>
                  </a:schemeClr>
                </a:solidFill>
                <a:latin typeface="+mj-lt"/>
                <a:ea typeface="Calibri" panose="020F0502020204030204" pitchFamily="34" charset="0"/>
                <a:cs typeface="Times New Roman"/>
              </a:rPr>
              <a:t>high productivity, employment potential and inclusiveness </a:t>
            </a:r>
            <a:endParaRPr lang="en-GB" sz="2800" dirty="0">
              <a:effectLst/>
              <a:latin typeface="+mj-lt"/>
              <a:ea typeface="Calibri" panose="020F0502020204030204" pitchFamily="34" charset="0"/>
              <a:cs typeface="Times New Roman"/>
            </a:endParaRPr>
          </a:p>
        </p:txBody>
      </p:sp>
      <p:sp>
        <p:nvSpPr>
          <p:cNvPr id="3" name="Title 2">
            <a:extLst>
              <a:ext uri="{FF2B5EF4-FFF2-40B4-BE49-F238E27FC236}">
                <a16:creationId xmlns:a16="http://schemas.microsoft.com/office/drawing/2014/main" id="{F67C9948-F7A0-4693-AEA6-04B62C664DE6}"/>
              </a:ext>
            </a:extLst>
          </p:cNvPr>
          <p:cNvSpPr>
            <a:spLocks noGrp="1"/>
          </p:cNvSpPr>
          <p:nvPr>
            <p:ph type="title"/>
          </p:nvPr>
        </p:nvSpPr>
        <p:spPr/>
        <p:txBody>
          <a:bodyPr/>
          <a:lstStyle/>
          <a:p>
            <a:r>
              <a:rPr lang="fr-FR" b="1" dirty="0">
                <a:solidFill>
                  <a:schemeClr val="accent6">
                    <a:lumMod val="75000"/>
                  </a:schemeClr>
                </a:solidFill>
              </a:rPr>
              <a:t>Key messages </a:t>
            </a:r>
            <a:r>
              <a:rPr lang="fr-FR" b="1" dirty="0"/>
              <a:t>of the report</a:t>
            </a:r>
            <a:endParaRPr lang="en-GB" b="1" dirty="0">
              <a:solidFill>
                <a:schemeClr val="accent1">
                  <a:lumMod val="60000"/>
                  <a:lumOff val="40000"/>
                </a:schemeClr>
              </a:solidFill>
              <a:latin typeface="+mn-lt"/>
              <a:ea typeface="+mn-ea"/>
              <a:cs typeface="+mn-cs"/>
            </a:endParaRPr>
          </a:p>
        </p:txBody>
      </p:sp>
      <p:sp>
        <p:nvSpPr>
          <p:cNvPr id="4" name="Slide Number Placeholder 3">
            <a:extLst>
              <a:ext uri="{FF2B5EF4-FFF2-40B4-BE49-F238E27FC236}">
                <a16:creationId xmlns:a16="http://schemas.microsoft.com/office/drawing/2014/main" id="{3FAE18CB-F96F-BFCF-8A58-4D4CD7B56B4E}"/>
              </a:ext>
            </a:extLst>
          </p:cNvPr>
          <p:cNvSpPr>
            <a:spLocks noGrp="1"/>
          </p:cNvSpPr>
          <p:nvPr>
            <p:ph type="sldNum" sz="quarter" idx="4"/>
          </p:nvPr>
        </p:nvSpPr>
        <p:spPr/>
        <p:txBody>
          <a:bodyPr/>
          <a:lstStyle/>
          <a:p>
            <a:fld id="{FF8DFF15-E1B6-4AAF-9014-0C7BC47CE44D}" type="slidenum">
              <a:rPr lang="en-GB" smtClean="0"/>
              <a:t>4</a:t>
            </a:fld>
            <a:endParaRPr lang="en-GB"/>
          </a:p>
        </p:txBody>
      </p:sp>
    </p:spTree>
    <p:extLst>
      <p:ext uri="{BB962C8B-B14F-4D97-AF65-F5344CB8AC3E}">
        <p14:creationId xmlns:p14="http://schemas.microsoft.com/office/powerpoint/2010/main" val="64066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CC0D0-8B60-3058-903B-9FDB29B13663}"/>
              </a:ext>
            </a:extLst>
          </p:cNvPr>
          <p:cNvSpPr>
            <a:spLocks noGrp="1"/>
          </p:cNvSpPr>
          <p:nvPr>
            <p:ph idx="1"/>
          </p:nvPr>
        </p:nvSpPr>
        <p:spPr/>
        <p:txBody>
          <a:bodyPr>
            <a:normAutofit fontScale="77500" lnSpcReduction="20000"/>
          </a:bodyPr>
          <a:lstStyle/>
          <a:p>
            <a:r>
              <a:rPr lang="en-GB" dirty="0"/>
              <a:t>Africa’s economy (GDP) multiplied by 5.3 times between 1990-2020 (</a:t>
            </a:r>
            <a:r>
              <a:rPr lang="en-GB" dirty="0" err="1"/>
              <a:t>2.91tn</a:t>
            </a:r>
            <a:r>
              <a:rPr lang="en-GB" dirty="0"/>
              <a:t> today; ESP </a:t>
            </a:r>
            <a:r>
              <a:rPr lang="en-GB" dirty="0" err="1"/>
              <a:t>1.65tn</a:t>
            </a:r>
            <a:r>
              <a:rPr lang="en-GB" dirty="0"/>
              <a:t>) </a:t>
            </a:r>
          </a:p>
          <a:p>
            <a:r>
              <a:rPr lang="en-GB" dirty="0"/>
              <a:t>Per-capita GDP multiplied by 2.2 times (from 723$ to 1600$; ESP 34050$).</a:t>
            </a:r>
          </a:p>
          <a:p>
            <a:r>
              <a:rPr lang="en-GB" dirty="0"/>
              <a:t>Population doubled to </a:t>
            </a:r>
            <a:r>
              <a:rPr lang="en-GB" dirty="0" err="1"/>
              <a:t>1,12bn</a:t>
            </a:r>
            <a:r>
              <a:rPr lang="en-GB" dirty="0"/>
              <a:t> (and will double again by 2050). Africa’s will account for 85% of the world increase in working age (15-64) population.</a:t>
            </a:r>
          </a:p>
          <a:p>
            <a:r>
              <a:rPr lang="en-GB" dirty="0"/>
              <a:t>The % of poor people in the African population declined (from 54% to 35%) but the absolute number of poor people increased (from </a:t>
            </a:r>
            <a:r>
              <a:rPr lang="en-GB" dirty="0" err="1"/>
              <a:t>278m</a:t>
            </a:r>
            <a:r>
              <a:rPr lang="en-GB" dirty="0"/>
              <a:t> to </a:t>
            </a:r>
            <a:r>
              <a:rPr lang="en-GB" dirty="0" err="1"/>
              <a:t>397m</a:t>
            </a:r>
            <a:r>
              <a:rPr lang="en-GB" dirty="0"/>
              <a:t>)</a:t>
            </a:r>
          </a:p>
          <a:p>
            <a:r>
              <a:rPr lang="en-GB" dirty="0"/>
              <a:t>In 2020 </a:t>
            </a:r>
            <a:r>
              <a:rPr lang="en-GB" dirty="0" err="1"/>
              <a:t>40.5m</a:t>
            </a:r>
            <a:r>
              <a:rPr lang="en-GB" dirty="0"/>
              <a:t> African live outside their country of birth (“migrants”), 30% more than in 2010. Of which, 20.8 m live within Africa, </a:t>
            </a:r>
            <a:r>
              <a:rPr lang="en-GB" dirty="0" err="1"/>
              <a:t>19.7m</a:t>
            </a:r>
            <a:r>
              <a:rPr lang="en-GB" dirty="0"/>
              <a:t> live outside Africa (</a:t>
            </a:r>
            <a:r>
              <a:rPr lang="en-GB" dirty="0" err="1"/>
              <a:t>11m</a:t>
            </a:r>
            <a:r>
              <a:rPr lang="en-GB" dirty="0"/>
              <a:t> in Europe). 72% of high-skilled migrants live in high-income countries.</a:t>
            </a:r>
          </a:p>
        </p:txBody>
      </p:sp>
      <p:sp>
        <p:nvSpPr>
          <p:cNvPr id="3" name="Title 2">
            <a:extLst>
              <a:ext uri="{FF2B5EF4-FFF2-40B4-BE49-F238E27FC236}">
                <a16:creationId xmlns:a16="http://schemas.microsoft.com/office/drawing/2014/main" id="{9E0E4CBA-8153-84F3-7089-C19CFE8B34EF}"/>
              </a:ext>
            </a:extLst>
          </p:cNvPr>
          <p:cNvSpPr>
            <a:spLocks noGrp="1"/>
          </p:cNvSpPr>
          <p:nvPr>
            <p:ph type="title"/>
          </p:nvPr>
        </p:nvSpPr>
        <p:spPr/>
        <p:txBody>
          <a:bodyPr/>
          <a:lstStyle/>
          <a:p>
            <a:r>
              <a:rPr lang="fr-FR" b="1" dirty="0" err="1">
                <a:solidFill>
                  <a:schemeClr val="accent6">
                    <a:lumMod val="75000"/>
                  </a:schemeClr>
                </a:solidFill>
              </a:rPr>
              <a:t>Some</a:t>
            </a:r>
            <a:r>
              <a:rPr lang="fr-FR" b="1" dirty="0">
                <a:solidFill>
                  <a:schemeClr val="accent6">
                    <a:lumMod val="75000"/>
                  </a:schemeClr>
                </a:solidFill>
              </a:rPr>
              <a:t> key data </a:t>
            </a:r>
            <a:r>
              <a:rPr lang="fr-FR" b="1" dirty="0"/>
              <a:t>on Africa in the world</a:t>
            </a:r>
            <a:endParaRPr lang="en-GB" dirty="0"/>
          </a:p>
        </p:txBody>
      </p:sp>
    </p:spTree>
    <p:extLst>
      <p:ext uri="{BB962C8B-B14F-4D97-AF65-F5344CB8AC3E}">
        <p14:creationId xmlns:p14="http://schemas.microsoft.com/office/powerpoint/2010/main" val="54222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CC0D0-8B60-3058-903B-9FDB29B13663}"/>
              </a:ext>
            </a:extLst>
          </p:cNvPr>
          <p:cNvSpPr>
            <a:spLocks noGrp="1"/>
          </p:cNvSpPr>
          <p:nvPr>
            <p:ph idx="1"/>
          </p:nvPr>
        </p:nvSpPr>
        <p:spPr/>
        <p:txBody>
          <a:bodyPr>
            <a:normAutofit lnSpcReduction="10000"/>
          </a:bodyPr>
          <a:lstStyle/>
          <a:p>
            <a:r>
              <a:rPr lang="en-GB" dirty="0"/>
              <a:t>2020-40: number of youth with secondary or tertiary education: Africa from </a:t>
            </a:r>
            <a:r>
              <a:rPr lang="en-GB" dirty="0" err="1"/>
              <a:t>103m</a:t>
            </a:r>
            <a:r>
              <a:rPr lang="en-GB" dirty="0"/>
              <a:t> to </a:t>
            </a:r>
            <a:r>
              <a:rPr lang="en-GB" dirty="0" err="1"/>
              <a:t>240m</a:t>
            </a:r>
            <a:r>
              <a:rPr lang="en-GB" dirty="0"/>
              <a:t>; OECD countries: from </a:t>
            </a:r>
            <a:r>
              <a:rPr lang="en-GB" dirty="0" err="1"/>
              <a:t>171m</a:t>
            </a:r>
            <a:r>
              <a:rPr lang="en-GB" dirty="0"/>
              <a:t> to </a:t>
            </a:r>
            <a:r>
              <a:rPr lang="en-GB" dirty="0" err="1"/>
              <a:t>170m</a:t>
            </a:r>
            <a:r>
              <a:rPr lang="en-GB" dirty="0"/>
              <a:t>.</a:t>
            </a:r>
          </a:p>
          <a:p>
            <a:r>
              <a:rPr lang="en-GB" dirty="0"/>
              <a:t>Primary education completion rate from 55% to 75% in 20 years, but quality not keeping up (LAYS: 5.1 in Africa vs 7.8 in LAC)</a:t>
            </a:r>
          </a:p>
          <a:p>
            <a:r>
              <a:rPr lang="en-GB" dirty="0"/>
              <a:t>1 in 4 youth are NEETs</a:t>
            </a:r>
          </a:p>
          <a:p>
            <a:r>
              <a:rPr lang="en-GB" dirty="0"/>
              <a:t>82% of African workers are in the informal economy, i.e. vulnerable, low-paid, low-quality jobs</a:t>
            </a:r>
          </a:p>
        </p:txBody>
      </p:sp>
      <p:sp>
        <p:nvSpPr>
          <p:cNvPr id="3" name="Title 2">
            <a:extLst>
              <a:ext uri="{FF2B5EF4-FFF2-40B4-BE49-F238E27FC236}">
                <a16:creationId xmlns:a16="http://schemas.microsoft.com/office/drawing/2014/main" id="{9E0E4CBA-8153-84F3-7089-C19CFE8B34EF}"/>
              </a:ext>
            </a:extLst>
          </p:cNvPr>
          <p:cNvSpPr>
            <a:spLocks noGrp="1"/>
          </p:cNvSpPr>
          <p:nvPr>
            <p:ph type="title"/>
          </p:nvPr>
        </p:nvSpPr>
        <p:spPr/>
        <p:txBody>
          <a:bodyPr/>
          <a:lstStyle/>
          <a:p>
            <a:r>
              <a:rPr lang="fr-FR" b="1" dirty="0" err="1">
                <a:solidFill>
                  <a:schemeClr val="accent6">
                    <a:lumMod val="75000"/>
                  </a:schemeClr>
                </a:solidFill>
              </a:rPr>
              <a:t>Some</a:t>
            </a:r>
            <a:r>
              <a:rPr lang="fr-FR" b="1" dirty="0">
                <a:solidFill>
                  <a:schemeClr val="accent6">
                    <a:lumMod val="75000"/>
                  </a:schemeClr>
                </a:solidFill>
              </a:rPr>
              <a:t> key data </a:t>
            </a:r>
            <a:r>
              <a:rPr lang="fr-FR" b="1" dirty="0"/>
              <a:t>on Africa in the world</a:t>
            </a:r>
            <a:endParaRPr lang="en-GB" dirty="0"/>
          </a:p>
        </p:txBody>
      </p:sp>
    </p:spTree>
    <p:extLst>
      <p:ext uri="{BB962C8B-B14F-4D97-AF65-F5344CB8AC3E}">
        <p14:creationId xmlns:p14="http://schemas.microsoft.com/office/powerpoint/2010/main" val="49988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000" y="1993901"/>
            <a:ext cx="8832000" cy="3413755"/>
          </a:xfrm>
        </p:spPr>
        <p:txBody>
          <a:bodyPr/>
          <a:lstStyle/>
          <a:p>
            <a:r>
              <a:rPr lang="en-US" sz="3600" dirty="0"/>
              <a:t>Skills development is increasing the productivity of Africa’s vast talent pool</a:t>
            </a:r>
            <a:br>
              <a:rPr lang="en-US" sz="3600" dirty="0"/>
            </a:br>
            <a:r>
              <a:rPr lang="en-US" sz="3600" dirty="0"/>
              <a:t>-</a:t>
            </a:r>
            <a:br>
              <a:rPr lang="en-US" sz="3600" dirty="0"/>
            </a:br>
            <a:r>
              <a:rPr lang="en-US" sz="3600" dirty="0">
                <a:latin typeface="+mj-lt"/>
                <a:cs typeface="Arial"/>
              </a:rPr>
              <a:t>potential boost to the continent's GDP by </a:t>
            </a:r>
            <a:br>
              <a:rPr lang="en-US" sz="3600" dirty="0">
                <a:cs typeface="Arial"/>
              </a:rPr>
            </a:br>
            <a:r>
              <a:rPr lang="en-US" sz="3600" b="1" dirty="0">
                <a:solidFill>
                  <a:srgbClr val="00B0F0"/>
                </a:solidFill>
                <a:latin typeface="+mj-lt"/>
                <a:cs typeface="Arial"/>
              </a:rPr>
              <a:t>USD 154 trillion</a:t>
            </a:r>
            <a:endParaRPr lang="en-US" sz="3600" dirty="0"/>
          </a:p>
        </p:txBody>
      </p:sp>
    </p:spTree>
    <p:extLst>
      <p:ext uri="{BB962C8B-B14F-4D97-AF65-F5344CB8AC3E}">
        <p14:creationId xmlns:p14="http://schemas.microsoft.com/office/powerpoint/2010/main" val="384174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38B3A-EABF-1FCB-231A-4EBF04B7F3CE}"/>
              </a:ext>
            </a:extLst>
          </p:cNvPr>
          <p:cNvSpPr>
            <a:spLocks noGrp="1"/>
          </p:cNvSpPr>
          <p:nvPr>
            <p:ph type="title"/>
          </p:nvPr>
        </p:nvSpPr>
        <p:spPr>
          <a:xfrm>
            <a:off x="1440001" y="233713"/>
            <a:ext cx="9888000" cy="1022400"/>
          </a:xfrm>
        </p:spPr>
        <p:txBody>
          <a:bodyPr/>
          <a:lstStyle/>
          <a:p>
            <a:r>
              <a:rPr lang="en-US" b="1">
                <a:cs typeface="Times New Roman" panose="02020603050405020304" pitchFamily="18" charset="0"/>
              </a:rPr>
              <a:t>Achieving </a:t>
            </a:r>
            <a:r>
              <a:rPr lang="en-US" b="1">
                <a:solidFill>
                  <a:schemeClr val="accent6">
                    <a:lumMod val="75000"/>
                  </a:schemeClr>
                </a:solidFill>
                <a:cs typeface="Times New Roman" panose="02020603050405020304" pitchFamily="18" charset="0"/>
              </a:rPr>
              <a:t>universal basic skills </a:t>
            </a:r>
            <a:r>
              <a:rPr lang="en-US" b="1">
                <a:cs typeface="Times New Roman" panose="02020603050405020304" pitchFamily="18" charset="0"/>
              </a:rPr>
              <a:t>brings </a:t>
            </a:r>
            <a:r>
              <a:rPr lang="en-US" b="1">
                <a:solidFill>
                  <a:schemeClr val="accent3">
                    <a:lumMod val="75000"/>
                  </a:schemeClr>
                </a:solidFill>
                <a:cs typeface="Times New Roman" panose="02020603050405020304" pitchFamily="18" charset="0"/>
              </a:rPr>
              <a:t>more benefits to Africa</a:t>
            </a:r>
            <a:r>
              <a:rPr lang="en-US" b="1">
                <a:cs typeface="Times New Roman" panose="02020603050405020304" pitchFamily="18" charset="0"/>
              </a:rPr>
              <a:t> than other world regions</a:t>
            </a:r>
            <a:endParaRPr lang="en-GB" b="1">
              <a:solidFill>
                <a:schemeClr val="accent6">
                  <a:lumMod val="75000"/>
                </a:schemeClr>
              </a:solidFill>
              <a:cs typeface="Times New Roman" panose="02020603050405020304" pitchFamily="18" charset="0"/>
            </a:endParaRPr>
          </a:p>
        </p:txBody>
      </p:sp>
      <p:sp>
        <p:nvSpPr>
          <p:cNvPr id="8" name="TextBox 7">
            <a:extLst>
              <a:ext uri="{FF2B5EF4-FFF2-40B4-BE49-F238E27FC236}">
                <a16:creationId xmlns:a16="http://schemas.microsoft.com/office/drawing/2014/main" id="{FEE51EEE-A354-D2A5-BD0C-EE827AB0336A}"/>
              </a:ext>
            </a:extLst>
          </p:cNvPr>
          <p:cNvSpPr txBox="1"/>
          <p:nvPr/>
        </p:nvSpPr>
        <p:spPr>
          <a:xfrm>
            <a:off x="0" y="6581001"/>
            <a:ext cx="9626885" cy="276999"/>
          </a:xfrm>
          <a:prstGeom prst="rect">
            <a:avLst/>
          </a:prstGeom>
          <a:noFill/>
        </p:spPr>
        <p:txBody>
          <a:bodyPr wrap="square" rtlCol="0">
            <a:spAutoFit/>
          </a:bodyPr>
          <a:lstStyle/>
          <a:p>
            <a:r>
              <a:rPr lang="fr-FR" sz="1200">
                <a:latin typeface="Arial Narrow" panose="020B0606020202030204" pitchFamily="34" charset="0"/>
              </a:rPr>
              <a:t>Source:</a:t>
            </a:r>
            <a:r>
              <a:rPr lang="en-GB" sz="1200">
                <a:effectLst/>
                <a:latin typeface="Arial Narrow" panose="020B0606020202030204" pitchFamily="34" charset="0"/>
                <a:ea typeface="Calibri" panose="020F0502020204030204" pitchFamily="34" charset="0"/>
                <a:cs typeface="Arial" panose="020B0604020202020204" pitchFamily="34" charset="0"/>
              </a:rPr>
              <a:t> Authors’ calculation based on</a:t>
            </a:r>
            <a:r>
              <a:rPr lang="fr-FR" sz="1200">
                <a:latin typeface="Arial Narrow" panose="020B0606020202030204" pitchFamily="34" charset="0"/>
              </a:rPr>
              <a:t> Gust, </a:t>
            </a:r>
            <a:r>
              <a:rPr lang="fr-FR" sz="1200" err="1">
                <a:latin typeface="Arial Narrow" panose="020B0606020202030204" pitchFamily="34" charset="0"/>
              </a:rPr>
              <a:t>Hanushek</a:t>
            </a:r>
            <a:r>
              <a:rPr lang="fr-FR" sz="1200">
                <a:latin typeface="Arial Narrow" panose="020B0606020202030204" pitchFamily="34" charset="0"/>
              </a:rPr>
              <a:t>, &amp; </a:t>
            </a:r>
            <a:r>
              <a:rPr lang="fr-FR" sz="1200" err="1">
                <a:latin typeface="Arial Narrow" panose="020B0606020202030204" pitchFamily="34" charset="0"/>
              </a:rPr>
              <a:t>Woessmann</a:t>
            </a:r>
            <a:r>
              <a:rPr lang="fr-FR" sz="1200">
                <a:latin typeface="Arial Narrow" panose="020B0606020202030204" pitchFamily="34" charset="0"/>
              </a:rPr>
              <a:t> (2024); World Bank (2019)</a:t>
            </a:r>
            <a:endParaRPr lang="en-GB" sz="1200">
              <a:latin typeface="Arial Narrow" panose="020B0606020202030204" pitchFamily="34" charset="0"/>
            </a:endParaRPr>
          </a:p>
        </p:txBody>
      </p:sp>
      <p:sp>
        <p:nvSpPr>
          <p:cNvPr id="9" name="TextBox 8">
            <a:extLst>
              <a:ext uri="{FF2B5EF4-FFF2-40B4-BE49-F238E27FC236}">
                <a16:creationId xmlns:a16="http://schemas.microsoft.com/office/drawing/2014/main" id="{895C11EB-B763-F430-BE05-D5ADE5264C12}"/>
              </a:ext>
            </a:extLst>
          </p:cNvPr>
          <p:cNvSpPr txBox="1"/>
          <p:nvPr/>
        </p:nvSpPr>
        <p:spPr>
          <a:xfrm>
            <a:off x="680307" y="1301894"/>
            <a:ext cx="10637534"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b="1">
                <a:solidFill>
                  <a:schemeClr val="accent6">
                    <a:lumMod val="75000"/>
                  </a:schemeClr>
                </a:solidFill>
                <a:latin typeface="+mj-lt"/>
              </a:rPr>
              <a:t>Returns to education</a:t>
            </a:r>
            <a:r>
              <a:rPr lang="en-GB" sz="1800">
                <a:solidFill>
                  <a:srgbClr val="000000"/>
                </a:solidFill>
                <a:effectLst/>
                <a:latin typeface="Arial"/>
                <a:ea typeface="Arial" panose="020B0604020202020204" pitchFamily="34" charset="0"/>
                <a:cs typeface="Times New Roman"/>
              </a:rPr>
              <a:t>: </a:t>
            </a:r>
            <a:r>
              <a:rPr lang="en-GB">
                <a:latin typeface="+mj-lt"/>
              </a:rPr>
              <a:t>Each additional year of education could </a:t>
            </a:r>
            <a:r>
              <a:rPr lang="en-GB" b="1">
                <a:solidFill>
                  <a:schemeClr val="accent6">
                    <a:lumMod val="75000"/>
                  </a:schemeClr>
                </a:solidFill>
                <a:latin typeface="+mj-lt"/>
              </a:rPr>
              <a:t>increase African learners’ earnings between 8% and 11%</a:t>
            </a:r>
            <a:r>
              <a:rPr lang="en-GB" sz="1800">
                <a:solidFill>
                  <a:srgbClr val="000000"/>
                </a:solidFill>
                <a:effectLst/>
                <a:latin typeface="Arial"/>
                <a:ea typeface="Arial" panose="020B0604020202020204" pitchFamily="34" charset="0"/>
                <a:cs typeface="Times New Roman"/>
              </a:rPr>
              <a:t>.</a:t>
            </a:r>
            <a:endParaRPr lang="de-DE" sz="1800">
              <a:solidFill>
                <a:srgbClr val="000000"/>
              </a:solidFill>
              <a:effectLst/>
              <a:latin typeface="Arial"/>
              <a:ea typeface="Arial" panose="020B0604020202020204" pitchFamily="34" charset="0"/>
              <a:cs typeface="Times New Roman"/>
            </a:endParaRPr>
          </a:p>
          <a:p>
            <a:pPr marL="285750" indent="-285750">
              <a:buFont typeface="Arial" panose="020B0604020202020204" pitchFamily="34" charset="0"/>
              <a:buChar char="•"/>
            </a:pPr>
            <a:r>
              <a:rPr lang="en-US">
                <a:solidFill>
                  <a:srgbClr val="727272"/>
                </a:solidFill>
                <a:latin typeface="+mj-lt"/>
              </a:rPr>
              <a:t>Providing at least basic skills to all children could raise Africa’s GDP by </a:t>
            </a:r>
            <a:r>
              <a:rPr lang="en-US" b="1">
                <a:solidFill>
                  <a:schemeClr val="accent6">
                    <a:lumMod val="75000"/>
                  </a:schemeClr>
                </a:solidFill>
                <a:latin typeface="+mj-lt"/>
              </a:rPr>
              <a:t>USD 154 trillion</a:t>
            </a:r>
            <a:r>
              <a:rPr lang="en-US">
                <a:solidFill>
                  <a:srgbClr val="727272"/>
                </a:solidFill>
                <a:latin typeface="+mj-lt"/>
              </a:rPr>
              <a:t>, </a:t>
            </a:r>
            <a:r>
              <a:rPr lang="en-US" b="1">
                <a:solidFill>
                  <a:schemeClr val="accent6">
                    <a:lumMod val="75000"/>
                  </a:schemeClr>
                </a:solidFill>
                <a:latin typeface="+mj-lt"/>
              </a:rPr>
              <a:t>multiplying Africa’s 2019 GDP by 22.5</a:t>
            </a:r>
            <a:endParaRPr lang="en-GB" b="1">
              <a:solidFill>
                <a:schemeClr val="accent6">
                  <a:lumMod val="75000"/>
                </a:schemeClr>
              </a:solidFill>
              <a:latin typeface="+mj-lt"/>
            </a:endParaRPr>
          </a:p>
        </p:txBody>
      </p:sp>
      <p:graphicFrame>
        <p:nvGraphicFramePr>
          <p:cNvPr id="2" name="Chart 1">
            <a:extLst>
              <a:ext uri="{FF2B5EF4-FFF2-40B4-BE49-F238E27FC236}">
                <a16:creationId xmlns:a16="http://schemas.microsoft.com/office/drawing/2014/main" id="{BE9E4111-61D5-40E6-8C33-FFA7F1884816}"/>
              </a:ext>
            </a:extLst>
          </p:cNvPr>
          <p:cNvGraphicFramePr>
            <a:graphicFrameLocks/>
          </p:cNvGraphicFramePr>
          <p:nvPr/>
        </p:nvGraphicFramePr>
        <p:xfrm>
          <a:off x="108209" y="2606390"/>
          <a:ext cx="5832000"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D9040D9A-4950-4414-B2FB-F8480D98CC37}"/>
              </a:ext>
            </a:extLst>
          </p:cNvPr>
          <p:cNvGraphicFramePr>
            <a:graphicFrameLocks/>
          </p:cNvGraphicFramePr>
          <p:nvPr/>
        </p:nvGraphicFramePr>
        <p:xfrm>
          <a:off x="5999074" y="2527084"/>
          <a:ext cx="5860011" cy="39746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304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1D962-452B-1D84-6AB3-B677ACF9222F}"/>
              </a:ext>
            </a:extLst>
          </p:cNvPr>
          <p:cNvSpPr>
            <a:spLocks noGrp="1"/>
          </p:cNvSpPr>
          <p:nvPr>
            <p:ph type="title"/>
          </p:nvPr>
        </p:nvSpPr>
        <p:spPr>
          <a:xfrm>
            <a:off x="1439999" y="237600"/>
            <a:ext cx="10367687" cy="1022400"/>
          </a:xfrm>
        </p:spPr>
        <p:txBody>
          <a:bodyPr/>
          <a:lstStyle/>
          <a:p>
            <a:r>
              <a:rPr lang="en-GB" sz="2800" b="1">
                <a:solidFill>
                  <a:schemeClr val="accent6">
                    <a:lumMod val="75000"/>
                  </a:schemeClr>
                </a:solidFill>
              </a:rPr>
              <a:t>Education quality </a:t>
            </a:r>
            <a:r>
              <a:rPr lang="en-GB" sz="2800" b="1"/>
              <a:t>remains </a:t>
            </a:r>
            <a:r>
              <a:rPr lang="en-GB" sz="2800" b="1">
                <a:solidFill>
                  <a:schemeClr val="accent6">
                    <a:lumMod val="75000"/>
                  </a:schemeClr>
                </a:solidFill>
              </a:rPr>
              <a:t>unequal</a:t>
            </a:r>
            <a:r>
              <a:rPr lang="en-GB" sz="2800" b="1"/>
              <a:t> despite </a:t>
            </a:r>
            <a:r>
              <a:rPr lang="en-GB" sz="2800" b="1">
                <a:solidFill>
                  <a:schemeClr val="accent3">
                    <a:lumMod val="75000"/>
                  </a:schemeClr>
                </a:solidFill>
              </a:rPr>
              <a:t>higher educational attainments</a:t>
            </a:r>
          </a:p>
        </p:txBody>
      </p:sp>
      <p:sp>
        <p:nvSpPr>
          <p:cNvPr id="4" name="TextBox 3">
            <a:extLst>
              <a:ext uri="{FF2B5EF4-FFF2-40B4-BE49-F238E27FC236}">
                <a16:creationId xmlns:a16="http://schemas.microsoft.com/office/drawing/2014/main" id="{47755D6E-3A29-BCE5-E97D-81FBA940A8F5}"/>
              </a:ext>
            </a:extLst>
          </p:cNvPr>
          <p:cNvSpPr txBox="1"/>
          <p:nvPr/>
        </p:nvSpPr>
        <p:spPr>
          <a:xfrm>
            <a:off x="2912" y="6550223"/>
            <a:ext cx="5832088" cy="276999"/>
          </a:xfrm>
          <a:prstGeom prst="rect">
            <a:avLst/>
          </a:prstGeom>
          <a:noFill/>
        </p:spPr>
        <p:txBody>
          <a:bodyPr wrap="square" rtlCol="0">
            <a:spAutoFit/>
          </a:bodyPr>
          <a:lstStyle/>
          <a:p>
            <a:r>
              <a:rPr lang="fr-FR" sz="1200">
                <a:latin typeface="Arial Narrow" panose="020B0606020202030204" pitchFamily="34" charset="0"/>
                <a:cs typeface="Arial" panose="020B0604020202020204" pitchFamily="34" charset="0"/>
              </a:rPr>
              <a:t>Source: </a:t>
            </a:r>
            <a:r>
              <a:rPr lang="en-US" sz="1200">
                <a:latin typeface="Arial Narrow" panose="020B0606020202030204" pitchFamily="34" charset="0"/>
                <a:cs typeface="Arial" panose="020B0604020202020204" pitchFamily="34" charset="0"/>
              </a:rPr>
              <a:t>World Bank Education Statistics (2023)</a:t>
            </a:r>
            <a:endParaRPr lang="en-GB" sz="1200">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0CBF6C8-D2F4-55A6-888E-363465B1655A}"/>
              </a:ext>
            </a:extLst>
          </p:cNvPr>
          <p:cNvSpPr txBox="1"/>
          <p:nvPr/>
        </p:nvSpPr>
        <p:spPr>
          <a:xfrm>
            <a:off x="-426138" y="1567877"/>
            <a:ext cx="13044275" cy="646331"/>
          </a:xfrm>
          <a:prstGeom prst="rect">
            <a:avLst/>
          </a:prstGeom>
          <a:noFill/>
        </p:spPr>
        <p:txBody>
          <a:bodyPr wrap="square" lIns="91440" tIns="45720" rIns="91440" bIns="45720" rtlCol="0" anchor="t">
            <a:spAutoFit/>
          </a:bodyPr>
          <a:lstStyle/>
          <a:p>
            <a:pPr algn="ctr"/>
            <a:r>
              <a:rPr lang="fr-FR" b="1">
                <a:solidFill>
                  <a:schemeClr val="tx1">
                    <a:lumMod val="75000"/>
                  </a:schemeClr>
                </a:solidFill>
                <a:latin typeface="+mj-lt"/>
              </a:rPr>
              <a:t>The </a:t>
            </a:r>
            <a:r>
              <a:rPr lang="fr-FR" b="1" err="1">
                <a:solidFill>
                  <a:schemeClr val="accent3">
                    <a:lumMod val="75000"/>
                  </a:schemeClr>
                </a:solidFill>
                <a:latin typeface="+mj-lt"/>
              </a:rPr>
              <a:t>average</a:t>
            </a:r>
            <a:r>
              <a:rPr lang="fr-FR" b="1">
                <a:solidFill>
                  <a:schemeClr val="accent3">
                    <a:lumMod val="75000"/>
                  </a:schemeClr>
                </a:solidFill>
                <a:latin typeface="+mj-lt"/>
              </a:rPr>
              <a:t> </a:t>
            </a:r>
            <a:r>
              <a:rPr lang="fr-FR" b="1" err="1">
                <a:solidFill>
                  <a:schemeClr val="accent3">
                    <a:lumMod val="75000"/>
                  </a:schemeClr>
                </a:solidFill>
                <a:latin typeface="+mj-lt"/>
              </a:rPr>
              <a:t>number</a:t>
            </a:r>
            <a:r>
              <a:rPr lang="fr-FR" b="1">
                <a:solidFill>
                  <a:schemeClr val="accent3">
                    <a:lumMod val="75000"/>
                  </a:schemeClr>
                </a:solidFill>
                <a:latin typeface="+mj-lt"/>
              </a:rPr>
              <a:t> of </a:t>
            </a:r>
            <a:r>
              <a:rPr lang="fr-FR" b="1" err="1">
                <a:solidFill>
                  <a:schemeClr val="accent3">
                    <a:lumMod val="75000"/>
                  </a:schemeClr>
                </a:solidFill>
                <a:latin typeface="+mj-lt"/>
              </a:rPr>
              <a:t>years</a:t>
            </a:r>
            <a:r>
              <a:rPr lang="fr-FR" b="1">
                <a:solidFill>
                  <a:schemeClr val="accent3">
                    <a:lumMod val="75000"/>
                  </a:schemeClr>
                </a:solidFill>
                <a:latin typeface="+mj-lt"/>
              </a:rPr>
              <a:t> of </a:t>
            </a:r>
            <a:r>
              <a:rPr lang="fr-FR" b="1" err="1">
                <a:solidFill>
                  <a:schemeClr val="accent3">
                    <a:lumMod val="75000"/>
                  </a:schemeClr>
                </a:solidFill>
                <a:latin typeface="+mj-lt"/>
              </a:rPr>
              <a:t>schooling</a:t>
            </a:r>
            <a:r>
              <a:rPr lang="fr-FR" b="1">
                <a:solidFill>
                  <a:schemeClr val="accent3">
                    <a:lumMod val="75000"/>
                  </a:schemeClr>
                </a:solidFill>
                <a:latin typeface="+mj-lt"/>
              </a:rPr>
              <a:t> </a:t>
            </a:r>
            <a:r>
              <a:rPr lang="fr-FR" b="1" err="1">
                <a:solidFill>
                  <a:schemeClr val="accent3">
                    <a:lumMod val="75000"/>
                  </a:schemeClr>
                </a:solidFill>
                <a:latin typeface="+mj-lt"/>
              </a:rPr>
              <a:t>increased</a:t>
            </a:r>
            <a:r>
              <a:rPr lang="fr-FR" b="1">
                <a:solidFill>
                  <a:schemeClr val="tx1">
                    <a:lumMod val="75000"/>
                  </a:schemeClr>
                </a:solidFill>
                <a:latin typeface="+mj-lt"/>
              </a:rPr>
              <a:t> </a:t>
            </a:r>
            <a:r>
              <a:rPr lang="fr-FR" b="1" err="1">
                <a:solidFill>
                  <a:schemeClr val="tx1">
                    <a:lumMod val="75000"/>
                  </a:schemeClr>
                </a:solidFill>
                <a:latin typeface="+mj-lt"/>
              </a:rPr>
              <a:t>from</a:t>
            </a:r>
            <a:r>
              <a:rPr lang="fr-FR" b="1">
                <a:solidFill>
                  <a:schemeClr val="tx1">
                    <a:lumMod val="75000"/>
                  </a:schemeClr>
                </a:solidFill>
                <a:latin typeface="+mj-lt"/>
              </a:rPr>
              <a:t> 4.6 </a:t>
            </a:r>
            <a:r>
              <a:rPr lang="fr-FR" b="1" err="1">
                <a:solidFill>
                  <a:schemeClr val="tx1">
                    <a:lumMod val="75000"/>
                  </a:schemeClr>
                </a:solidFill>
                <a:latin typeface="+mj-lt"/>
              </a:rPr>
              <a:t>years</a:t>
            </a:r>
            <a:r>
              <a:rPr lang="fr-FR" b="1">
                <a:solidFill>
                  <a:schemeClr val="tx1">
                    <a:lumMod val="75000"/>
                  </a:schemeClr>
                </a:solidFill>
                <a:latin typeface="+mj-lt"/>
              </a:rPr>
              <a:t> in 2000 to </a:t>
            </a:r>
            <a:r>
              <a:rPr lang="fr-FR" b="1">
                <a:solidFill>
                  <a:schemeClr val="accent3">
                    <a:lumMod val="75000"/>
                  </a:schemeClr>
                </a:solidFill>
                <a:latin typeface="+mj-lt"/>
              </a:rPr>
              <a:t>6.7 </a:t>
            </a:r>
            <a:r>
              <a:rPr lang="fr-FR" b="1" err="1">
                <a:solidFill>
                  <a:schemeClr val="accent3">
                    <a:lumMod val="75000"/>
                  </a:schemeClr>
                </a:solidFill>
                <a:latin typeface="+mj-lt"/>
              </a:rPr>
              <a:t>years</a:t>
            </a:r>
            <a:r>
              <a:rPr lang="fr-FR" b="1">
                <a:solidFill>
                  <a:schemeClr val="accent3">
                    <a:lumMod val="75000"/>
                  </a:schemeClr>
                </a:solidFill>
                <a:latin typeface="+mj-lt"/>
              </a:rPr>
              <a:t> in 2020,</a:t>
            </a:r>
          </a:p>
          <a:p>
            <a:pPr algn="ctr"/>
            <a:r>
              <a:rPr lang="fr-FR" b="1">
                <a:solidFill>
                  <a:schemeClr val="tx1">
                    <a:lumMod val="75000"/>
                  </a:schemeClr>
                </a:solidFill>
                <a:latin typeface="+mj-lt"/>
              </a:rPr>
              <a:t> </a:t>
            </a:r>
            <a:r>
              <a:rPr lang="fr-FR" b="1" err="1">
                <a:solidFill>
                  <a:schemeClr val="tx1">
                    <a:lumMod val="75000"/>
                  </a:schemeClr>
                </a:solidFill>
                <a:latin typeface="+mj-lt"/>
              </a:rPr>
              <a:t>yet</a:t>
            </a:r>
            <a:r>
              <a:rPr lang="fr-FR" b="1">
                <a:solidFill>
                  <a:schemeClr val="tx1">
                    <a:lumMod val="75000"/>
                  </a:schemeClr>
                </a:solidFill>
                <a:latin typeface="+mj-lt"/>
              </a:rPr>
              <a:t> </a:t>
            </a:r>
            <a:r>
              <a:rPr lang="fr-FR" b="1" err="1">
                <a:solidFill>
                  <a:schemeClr val="tx1">
                    <a:lumMod val="75000"/>
                  </a:schemeClr>
                </a:solidFill>
                <a:latin typeface="+mj-lt"/>
              </a:rPr>
              <a:t>it</a:t>
            </a:r>
            <a:r>
              <a:rPr lang="fr-FR" b="1">
                <a:solidFill>
                  <a:schemeClr val="tx1">
                    <a:lumMod val="75000"/>
                  </a:schemeClr>
                </a:solidFill>
                <a:latin typeface="+mj-lt"/>
              </a:rPr>
              <a:t> </a:t>
            </a:r>
            <a:r>
              <a:rPr lang="fr-FR" b="1" err="1">
                <a:solidFill>
                  <a:schemeClr val="tx1">
                    <a:lumMod val="75000"/>
                  </a:schemeClr>
                </a:solidFill>
                <a:latin typeface="+mj-lt"/>
              </a:rPr>
              <a:t>falls</a:t>
            </a:r>
            <a:r>
              <a:rPr lang="fr-FR" b="1">
                <a:solidFill>
                  <a:schemeClr val="tx1">
                    <a:lumMod val="75000"/>
                  </a:schemeClr>
                </a:solidFill>
                <a:latin typeface="+mj-lt"/>
              </a:rPr>
              <a:t> back to </a:t>
            </a:r>
            <a:r>
              <a:rPr lang="fr-FR" b="1">
                <a:solidFill>
                  <a:schemeClr val="accent6">
                    <a:lumMod val="75000"/>
                  </a:schemeClr>
                </a:solidFill>
                <a:latin typeface="+mj-lt"/>
              </a:rPr>
              <a:t>5.1 </a:t>
            </a:r>
            <a:r>
              <a:rPr lang="fr-FR" b="1" err="1">
                <a:solidFill>
                  <a:schemeClr val="accent6">
                    <a:lumMod val="75000"/>
                  </a:schemeClr>
                </a:solidFill>
                <a:latin typeface="+mj-lt"/>
              </a:rPr>
              <a:t>years</a:t>
            </a:r>
            <a:r>
              <a:rPr lang="fr-FR" b="1">
                <a:solidFill>
                  <a:schemeClr val="accent6">
                    <a:lumMod val="75000"/>
                  </a:schemeClr>
                </a:solidFill>
                <a:latin typeface="+mj-lt"/>
              </a:rPr>
              <a:t> </a:t>
            </a:r>
            <a:r>
              <a:rPr lang="fr-FR" b="1" err="1">
                <a:solidFill>
                  <a:schemeClr val="accent6">
                    <a:lumMod val="75000"/>
                  </a:schemeClr>
                </a:solidFill>
                <a:latin typeface="+mj-lt"/>
              </a:rPr>
              <a:t>when</a:t>
            </a:r>
            <a:r>
              <a:rPr lang="fr-FR" b="1">
                <a:solidFill>
                  <a:schemeClr val="accent6">
                    <a:lumMod val="75000"/>
                  </a:schemeClr>
                </a:solidFill>
                <a:latin typeface="+mj-lt"/>
              </a:rPr>
              <a:t> </a:t>
            </a:r>
            <a:r>
              <a:rPr lang="fr-FR" b="1" err="1">
                <a:solidFill>
                  <a:schemeClr val="accent6">
                    <a:lumMod val="75000"/>
                  </a:schemeClr>
                </a:solidFill>
                <a:latin typeface="+mj-lt"/>
              </a:rPr>
              <a:t>accounting</a:t>
            </a:r>
            <a:r>
              <a:rPr lang="fr-FR" b="1">
                <a:solidFill>
                  <a:schemeClr val="accent6">
                    <a:lumMod val="75000"/>
                  </a:schemeClr>
                </a:solidFill>
                <a:latin typeface="+mj-lt"/>
              </a:rPr>
              <a:t> for </a:t>
            </a:r>
            <a:r>
              <a:rPr lang="fr-FR" b="1" err="1">
                <a:solidFill>
                  <a:schemeClr val="accent6">
                    <a:lumMod val="75000"/>
                  </a:schemeClr>
                </a:solidFill>
                <a:latin typeface="+mj-lt"/>
              </a:rPr>
              <a:t>actual</a:t>
            </a:r>
            <a:r>
              <a:rPr lang="fr-FR" b="1">
                <a:solidFill>
                  <a:schemeClr val="accent6">
                    <a:lumMod val="75000"/>
                  </a:schemeClr>
                </a:solidFill>
                <a:latin typeface="+mj-lt"/>
              </a:rPr>
              <a:t> </a:t>
            </a:r>
            <a:r>
              <a:rPr lang="fr-FR" b="1" err="1">
                <a:solidFill>
                  <a:schemeClr val="accent6">
                    <a:lumMod val="75000"/>
                  </a:schemeClr>
                </a:solidFill>
                <a:latin typeface="+mj-lt"/>
              </a:rPr>
              <a:t>learning</a:t>
            </a:r>
            <a:r>
              <a:rPr lang="fr-FR" b="1">
                <a:solidFill>
                  <a:schemeClr val="accent6">
                    <a:lumMod val="75000"/>
                  </a:schemeClr>
                </a:solidFill>
                <a:latin typeface="+mj-lt"/>
              </a:rPr>
              <a:t> </a:t>
            </a:r>
            <a:r>
              <a:rPr lang="fr-FR" b="1" err="1">
                <a:solidFill>
                  <a:schemeClr val="accent6">
                    <a:lumMod val="75000"/>
                  </a:schemeClr>
                </a:solidFill>
                <a:latin typeface="+mj-lt"/>
              </a:rPr>
              <a:t>outcomes</a:t>
            </a:r>
            <a:endParaRPr lang="en-GB" b="1">
              <a:solidFill>
                <a:schemeClr val="accent6">
                  <a:lumMod val="75000"/>
                </a:schemeClr>
              </a:solidFill>
              <a:latin typeface="+mj-lt"/>
            </a:endParaRPr>
          </a:p>
        </p:txBody>
      </p:sp>
      <p:graphicFrame>
        <p:nvGraphicFramePr>
          <p:cNvPr id="2" name="Chart 1">
            <a:extLst>
              <a:ext uri="{FF2B5EF4-FFF2-40B4-BE49-F238E27FC236}">
                <a16:creationId xmlns:a16="http://schemas.microsoft.com/office/drawing/2014/main" id="{5DFA82B4-9DE5-6407-F125-94E1292F4229}"/>
              </a:ext>
            </a:extLst>
          </p:cNvPr>
          <p:cNvGraphicFramePr>
            <a:graphicFrameLocks/>
          </p:cNvGraphicFramePr>
          <p:nvPr/>
        </p:nvGraphicFramePr>
        <p:xfrm>
          <a:off x="1013207" y="2331358"/>
          <a:ext cx="10165583" cy="4101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326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08BE69E396A14492764C0300F80E35" ma:contentTypeVersion="11" ma:contentTypeDescription="Create a new document." ma:contentTypeScope="" ma:versionID="90149e51d3a6c2780ad0e68f1f0d0fb8">
  <xsd:schema xmlns:xsd="http://www.w3.org/2001/XMLSchema" xmlns:xs="http://www.w3.org/2001/XMLSchema" xmlns:p="http://schemas.microsoft.com/office/2006/metadata/properties" xmlns:ns2="f64d2884-23fb-41e7-9ec7-588df620f933" xmlns:ns3="502d5858-5211-4db5-9bf9-856f8cd2da8d" targetNamespace="http://schemas.microsoft.com/office/2006/metadata/properties" ma:root="true" ma:fieldsID="6f8401e87e83d5daaf6d9b9deb771067" ns2:_="" ns3:_="">
    <xsd:import namespace="f64d2884-23fb-41e7-9ec7-588df620f933"/>
    <xsd:import namespace="502d5858-5211-4db5-9bf9-856f8cd2da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d2884-23fb-41e7-9ec7-588df620f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d5858-5211-4db5-9bf9-856f8cd2da8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02d5858-5211-4db5-9bf9-856f8cd2da8d">
      <UserInfo>
        <DisplayName>MINSAT Arthur, DEV/EMEA</DisplayName>
        <AccountId>18</AccountId>
        <AccountType/>
      </UserInfo>
      <UserInfo>
        <DisplayName>ALVAREZ Keiko, DEV/EMEA</DisplayName>
        <AccountId>17</AccountId>
        <AccountType/>
      </UserInfo>
      <UserInfo>
        <DisplayName>EDDAIFI Majda, DEV/EMEA</DisplayName>
        <AccountId>20</AccountId>
        <AccountType/>
      </UserInfo>
      <UserInfo>
        <DisplayName>GALITOPOULOU Stellina, DEV</DisplayName>
        <AccountId>148</AccountId>
        <AccountType/>
      </UserInfo>
      <UserInfo>
        <DisplayName>GUASCH Isabel, DEV</DisplayName>
        <AccountId>153</AccountId>
        <AccountType/>
      </UserInfo>
      <UserInfo>
        <DisplayName>TURNER Elisabeth, DEV</DisplayName>
        <AccountId>150</AccountId>
        <AccountType/>
      </UserInfo>
      <UserInfo>
        <DisplayName>TAHIR Clementine, DEV/EMEA</DisplayName>
        <AccountId>84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1E3A02-89AE-4FDD-806E-4D48F5AA0A9D}">
  <ds:schemaRefs>
    <ds:schemaRef ds:uri="502d5858-5211-4db5-9bf9-856f8cd2da8d"/>
    <ds:schemaRef ds:uri="f64d2884-23fb-41e7-9ec7-588df620f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05D121-A7F2-412F-98A1-D538B20E4F5B}">
  <ds:schemaRefs>
    <ds:schemaRef ds:uri="502d5858-5211-4db5-9bf9-856f8cd2da8d"/>
    <ds:schemaRef ds:uri="f64d2884-23fb-41e7-9ec7-588df620f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2A750E-AC57-41FE-B02D-733A8ED55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6090</Words>
  <Application>Microsoft Office PowerPoint</Application>
  <PresentationFormat>Panorámica</PresentationFormat>
  <Paragraphs>510</Paragraphs>
  <Slides>26</Slides>
  <Notes>25</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26</vt:i4>
      </vt:variant>
    </vt:vector>
  </HeadingPairs>
  <TitlesOfParts>
    <vt:vector size="44" baseType="lpstr">
      <vt:lpstr>Amasis MT Pro Medium</vt:lpstr>
      <vt:lpstr>Arial</vt:lpstr>
      <vt:lpstr>Arial Narrow</vt:lpstr>
      <vt:lpstr>CaeciliaLTStd-Bold</vt:lpstr>
      <vt:lpstr>CaeciliaLTStd-Italic</vt:lpstr>
      <vt:lpstr>CaeciliaLTStd-Roman</vt:lpstr>
      <vt:lpstr>Calibri</vt:lpstr>
      <vt:lpstr>Courier New</vt:lpstr>
      <vt:lpstr>Georgia</vt:lpstr>
      <vt:lpstr>Helvetica 65 Medium</vt:lpstr>
      <vt:lpstr>HelveticaLTStd-Cond</vt:lpstr>
      <vt:lpstr>Lato</vt:lpstr>
      <vt:lpstr>Roboto</vt:lpstr>
      <vt:lpstr>Söhne</vt:lpstr>
      <vt:lpstr>Symbol</vt:lpstr>
      <vt:lpstr>Times New Roman</vt:lpstr>
      <vt:lpstr>Wingdings</vt:lpstr>
      <vt:lpstr>OCDE_Français_blanc</vt:lpstr>
      <vt:lpstr>Africa’s Development  dynamics 2024  Skills, Jobs and Productivity</vt:lpstr>
      <vt:lpstr>A collaborative &amp; inclusive approach to policy-making:  Africa’s Development Dynamics report</vt:lpstr>
      <vt:lpstr>The AfDD2024 is part of an ongoing series on policies for generating sustainable growth in Africa</vt:lpstr>
      <vt:lpstr>Key messages of the report</vt:lpstr>
      <vt:lpstr>Some key data on Africa in the world</vt:lpstr>
      <vt:lpstr>Some key data on Africa in the world</vt:lpstr>
      <vt:lpstr>Skills development is increasing the productivity of Africa’s vast talent pool - potential boost to the continent's GDP by  USD 154 trillion</vt:lpstr>
      <vt:lpstr>Achieving universal basic skills brings more benefits to Africa than other world regions</vt:lpstr>
      <vt:lpstr>Education quality remains unequal despite higher educational attainments</vt:lpstr>
      <vt:lpstr>The continent faces an annual average education financing gap of about USD 77 billion until 2030 </vt:lpstr>
      <vt:lpstr>High GDP growth has not enabled Africa to catch up with the global productivity frontier</vt:lpstr>
      <vt:lpstr>Job creation has happened in sectors with low productivity, high vulnerability and low skills</vt:lpstr>
      <vt:lpstr>Informal/formal, gender and rural-urban labour market divides compound skill gaps, contributing to inequalities</vt:lpstr>
      <vt:lpstr>Tertiary-educated Africans are more likely to migrate outside the continent</vt:lpstr>
      <vt:lpstr>Policies must tackle new trends, like growing demand for digital skills, green and sector-specific skills</vt:lpstr>
      <vt:lpstr>Effective skills development policies balance  high productivity,  employment potential, and inclusiveness </vt:lpstr>
      <vt:lpstr>Demand orientation, data and scalable formats are key for effective skills development policies</vt:lpstr>
      <vt:lpstr>Regional chapters</vt:lpstr>
      <vt:lpstr>Presentación de PowerPoint</vt:lpstr>
      <vt:lpstr>Consultations can inform national strategies of digital skills requirements in East Africa</vt:lpstr>
      <vt:lpstr>Comparable learning assessments can help monitor education quality to develop renewable energy in North Africa </vt:lpstr>
      <vt:lpstr>Central Africa can strengthen skills in the mining sector through public-private partnerships and TVET</vt:lpstr>
      <vt:lpstr> Southern Africa can develop skills in mining value chains through regional cooperation </vt:lpstr>
      <vt:lpstr> Thank you!  MErCI ! ¡GRACIAS!     </vt:lpstr>
      <vt:lpstr>BACKUP SLIDES</vt:lpstr>
      <vt:lpstr>Job board data have the potential to inform granular skill gap assessments</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Thang, DEV/GD/EMEA</dc:creator>
  <cp:lastModifiedBy>Yurena Ojeda</cp:lastModifiedBy>
  <cp:revision>27</cp:revision>
  <cp:lastPrinted>2024-01-24T12:22:07Z</cp:lastPrinted>
  <dcterms:created xsi:type="dcterms:W3CDTF">2020-01-23T15:34:29Z</dcterms:created>
  <dcterms:modified xsi:type="dcterms:W3CDTF">2024-09-18T07:37:58Z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0x010100AE08BE69E396A14492764C0300F80E35</vt:lpwstr>
  </property>
  <property fmtid="{D5CDD505-2E9C-101B-9397-08002B2CF9AE}" pid="3" name="MediaServiceImageTags">
    <vt:lpwstr/>
  </property>
  <property fmtid="{D5CDD505-2E9C-101B-9397-08002B2CF9AE}" pid="4" name="Order">
    <vt:r8>56100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0e5510b0-e729-4ef0-a3dd-4ba0dfe56c99_Enabled">
    <vt:lpwstr>true</vt:lpwstr>
  </property>
  <property fmtid="{D5CDD505-2E9C-101B-9397-08002B2CF9AE}" pid="12" name="MSIP_Label_0e5510b0-e729-4ef0-a3dd-4ba0dfe56c99_SetDate">
    <vt:lpwstr>2024-09-06T20:53:22Z</vt:lpwstr>
  </property>
  <property fmtid="{D5CDD505-2E9C-101B-9397-08002B2CF9AE}" pid="13" name="MSIP_Label_0e5510b0-e729-4ef0-a3dd-4ba0dfe56c99_Method">
    <vt:lpwstr>Privileged</vt:lpwstr>
  </property>
  <property fmtid="{D5CDD505-2E9C-101B-9397-08002B2CF9AE}" pid="14" name="MSIP_Label_0e5510b0-e729-4ef0-a3dd-4ba0dfe56c99_Name">
    <vt:lpwstr>Restricted Use</vt:lpwstr>
  </property>
  <property fmtid="{D5CDD505-2E9C-101B-9397-08002B2CF9AE}" pid="15" name="MSIP_Label_0e5510b0-e729-4ef0-a3dd-4ba0dfe56c99_SiteId">
    <vt:lpwstr>ac41c7d4-1f61-460d-b0f4-fc925a2b471c</vt:lpwstr>
  </property>
  <property fmtid="{D5CDD505-2E9C-101B-9397-08002B2CF9AE}" pid="16" name="MSIP_Label_0e5510b0-e729-4ef0-a3dd-4ba0dfe56c99_ActionId">
    <vt:lpwstr>9a69d20b-8711-4fd0-be44-0fc67a296f7d</vt:lpwstr>
  </property>
  <property fmtid="{D5CDD505-2E9C-101B-9397-08002B2CF9AE}" pid="17" name="MSIP_Label_0e5510b0-e729-4ef0-a3dd-4ba0dfe56c99_ContentBits">
    <vt:lpwstr>2</vt:lpwstr>
  </property>
  <property fmtid="{D5CDD505-2E9C-101B-9397-08002B2CF9AE}" pid="18" name="ClassificationContentMarkingFooterLocations">
    <vt:lpwstr>OCDE_Français_blanc:3</vt:lpwstr>
  </property>
  <property fmtid="{D5CDD505-2E9C-101B-9397-08002B2CF9AE}" pid="19" name="ClassificationContentMarkingFooterText">
    <vt:lpwstr>Restricted Use - À usage restreint</vt:lpwstr>
  </property>
</Properties>
</file>